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9"/>
  </p:notesMasterIdLst>
  <p:handoutMasterIdLst>
    <p:handoutMasterId r:id="rId20"/>
  </p:handoutMasterIdLst>
  <p:sldIdLst>
    <p:sldId id="307" r:id="rId2"/>
    <p:sldId id="385" r:id="rId3"/>
    <p:sldId id="444" r:id="rId4"/>
    <p:sldId id="445" r:id="rId5"/>
    <p:sldId id="443" r:id="rId6"/>
    <p:sldId id="442" r:id="rId7"/>
    <p:sldId id="421" r:id="rId8"/>
    <p:sldId id="436" r:id="rId9"/>
    <p:sldId id="437" r:id="rId10"/>
    <p:sldId id="438" r:id="rId11"/>
    <p:sldId id="424" r:id="rId12"/>
    <p:sldId id="418" r:id="rId13"/>
    <p:sldId id="402" r:id="rId14"/>
    <p:sldId id="433" r:id="rId15"/>
    <p:sldId id="434" r:id="rId16"/>
    <p:sldId id="344" r:id="rId17"/>
    <p:sldId id="313" r:id="rId18"/>
  </p:sldIdLst>
  <p:sldSz cx="9144000" cy="6858000" type="screen4x3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A4"/>
    <a:srgbClr val="FFEFEF"/>
    <a:srgbClr val="F0E4E4"/>
    <a:srgbClr val="FFE4BD"/>
    <a:srgbClr val="DABCBC"/>
    <a:srgbClr val="F8CDA2"/>
    <a:srgbClr val="FF9900"/>
    <a:srgbClr val="E6B2A2"/>
    <a:srgbClr val="FFD393"/>
    <a:srgbClr val="A9D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Помірний стиль 4 –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Помірний стиль 4 –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0" autoAdjust="0"/>
    <p:restoredTop sz="86455" autoAdjust="0"/>
  </p:normalViewPr>
  <p:slideViewPr>
    <p:cSldViewPr>
      <p:cViewPr varScale="1">
        <p:scale>
          <a:sx n="54" d="100"/>
          <a:sy n="54" d="100"/>
        </p:scale>
        <p:origin x="118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170442867459198"/>
          <c:y val="0.22143010679972763"/>
          <c:w val="0.66626963100965997"/>
          <c:h val="0.7555653169208526"/>
        </c:manualLayout>
      </c:layout>
      <c:doughnut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explosion val="5"/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0-7C32-44A3-80C3-E2EB1A9E7325}"/>
              </c:ext>
            </c:extLst>
          </c:dPt>
          <c:dPt>
            <c:idx val="2"/>
            <c:bubble3D val="0"/>
            <c:spPr>
              <a:solidFill>
                <a:srgbClr val="DABCBC"/>
              </a:solidFill>
            </c:spPr>
            <c:extLst>
              <c:ext xmlns:c16="http://schemas.microsoft.com/office/drawing/2014/chart" uri="{C3380CC4-5D6E-409C-BE32-E72D297353CC}">
                <c16:uniqueId val="{00000001-7C32-44A3-80C3-E2EB1A9E7325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7C32-44A3-80C3-E2EB1A9E7325}"/>
              </c:ext>
            </c:extLst>
          </c:dPt>
          <c:dPt>
            <c:idx val="4"/>
            <c:bubble3D val="0"/>
            <c:spPr>
              <a:solidFill>
                <a:srgbClr val="F8CDA2"/>
              </a:solidFill>
            </c:spPr>
            <c:extLst>
              <c:ext xmlns:c16="http://schemas.microsoft.com/office/drawing/2014/chart" uri="{C3380CC4-5D6E-409C-BE32-E72D297353CC}">
                <c16:uniqueId val="{00000003-7C32-44A3-80C3-E2EB1A9E7325}"/>
              </c:ext>
            </c:extLst>
          </c:dPt>
          <c:dLbls>
            <c:dLbl>
              <c:idx val="0"/>
              <c:layout>
                <c:manualLayout>
                  <c:x val="-5.9354764153189349E-3"/>
                  <c:y val="-2.68388053501301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C32-44A3-80C3-E2EB1A9E7325}"/>
                </c:ext>
              </c:extLst>
            </c:dLbl>
            <c:dLbl>
              <c:idx val="1"/>
              <c:layout>
                <c:manualLayout>
                  <c:x val="-6.2989032964591253E-3"/>
                  <c:y val="1.91705752500929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32-44A3-80C3-E2EB1A9E7325}"/>
                </c:ext>
              </c:extLst>
            </c:dLbl>
            <c:dLbl>
              <c:idx val="2"/>
              <c:layout>
                <c:manualLayout>
                  <c:x val="-3.7793543772914134E-2"/>
                  <c:y val="-8.22930906227810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C32-44A3-80C3-E2EB1A9E7325}"/>
                </c:ext>
              </c:extLst>
            </c:dLbl>
            <c:dLbl>
              <c:idx val="3"/>
              <c:layout>
                <c:manualLayout>
                  <c:x val="-6.2989032964591253E-3"/>
                  <c:y val="-1.53364602000743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32-44A3-80C3-E2EB1A9E7325}"/>
                </c:ext>
              </c:extLst>
            </c:dLbl>
            <c:dLbl>
              <c:idx val="4"/>
              <c:layout>
                <c:manualLayout>
                  <c:x val="-5.6931918278921396E-3"/>
                  <c:y val="-3.834115050018562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32-44A3-80C3-E2EB1A9E73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 sz="15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Аркуш1!$A$2:$A$6</c:f>
              <c:strCache>
                <c:ptCount val="5"/>
                <c:pt idx="0">
                  <c:v>Заклади вищої освіти (7)</c:v>
                </c:pt>
                <c:pt idx="1">
                  <c:v>Науково-дослідні установи (7)</c:v>
                </c:pt>
                <c:pt idx="2">
                  <c:v>Приватні підприємства (12)</c:v>
                </c:pt>
                <c:pt idx="3">
                  <c:v>Державні органи влади (8)</c:v>
                </c:pt>
                <c:pt idx="4">
                  <c:v>Інші (8)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1377.1</c:v>
                </c:pt>
                <c:pt idx="1">
                  <c:v>1785.9</c:v>
                </c:pt>
                <c:pt idx="2">
                  <c:v>4264.4000000000005</c:v>
                </c:pt>
                <c:pt idx="3">
                  <c:v>655.9</c:v>
                </c:pt>
                <c:pt idx="4">
                  <c:v>819.3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32-44A3-80C3-E2EB1A9E73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l"/>
      <c:legendEntry>
        <c:idx val="0"/>
        <c:txPr>
          <a:bodyPr/>
          <a:lstStyle/>
          <a:p>
            <a:pPr>
              <a:defRPr lang="uk-UA" sz="1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9.4846976328027091E-2"/>
          <c:y val="0.37087485448476742"/>
          <c:w val="0.38635910494072095"/>
          <c:h val="0.5036336542316554"/>
        </c:manualLayout>
      </c:layout>
      <c:overlay val="0"/>
      <c:txPr>
        <a:bodyPr/>
        <a:lstStyle/>
        <a:p>
          <a:pPr>
            <a:defRPr lang="uk-UA" sz="16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75753406316681"/>
          <c:y val="7.3673430456129091E-2"/>
          <c:w val="0.72637406385045533"/>
          <c:h val="0.59503258064839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E6B2A2"/>
              </a:solidFill>
            </c:spPr>
            <c:extLst>
              <c:ext xmlns:c16="http://schemas.microsoft.com/office/drawing/2014/chart" uri="{C3380CC4-5D6E-409C-BE32-E72D297353CC}">
                <c16:uniqueId val="{00000000-3EF8-4D67-B9DF-DC7119DE1767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F8-4D67-B9DF-DC7119DE176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F8-4D67-B9DF-DC7119DE176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RISE</c:v>
                </c:pt>
                <c:pt idx="1">
                  <c:v>ITN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F8-4D67-B9DF-DC7119DE1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98944"/>
        <c:axId val="79697408"/>
      </c:barChart>
      <c:valAx>
        <c:axId val="79697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698944"/>
        <c:crosses val="autoZero"/>
        <c:crossBetween val="between"/>
      </c:valAx>
      <c:catAx>
        <c:axId val="79698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96974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51BC92-FCFF-4F57-BA4E-349F09BDE31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803ED71-07F1-412C-A9CD-7281460A424E}">
      <dgm:prSet phldrT="[Текст]" custT="1"/>
      <dgm:spPr>
        <a:solidFill>
          <a:srgbClr val="FFE4BD"/>
        </a:solidFill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Обмін науковим і інноваційним персоналом</a:t>
          </a:r>
        </a:p>
        <a:p>
          <a:r>
            <a:rPr lang="en-US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Research </a:t>
          </a:r>
          <a:r>
            <a:rPr lang="uk-UA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а</a:t>
          </a:r>
          <a:r>
            <a:rPr lang="en-US" sz="1400" i="1" dirty="0" err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nd</a:t>
          </a:r>
          <a:r>
            <a:rPr lang="en-US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Innovation Staff Exchange</a:t>
          </a:r>
          <a:r>
            <a:rPr lang="uk-UA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RISE</a:t>
          </a:r>
          <a:endParaRPr lang="uk-UA" sz="1600" dirty="0"/>
        </a:p>
      </dgm:t>
    </dgm:pt>
    <dgm:pt modelId="{8C63402C-2A45-4CF8-B72F-C54CF46FBDDF}" type="parTrans" cxnId="{79F36880-F020-4F1E-85AB-26D590E2742B}">
      <dgm:prSet/>
      <dgm:spPr/>
      <dgm:t>
        <a:bodyPr/>
        <a:lstStyle/>
        <a:p>
          <a:endParaRPr lang="uk-UA"/>
        </a:p>
      </dgm:t>
    </dgm:pt>
    <dgm:pt modelId="{75DD3FB4-C95C-4E14-AF5C-855B6D9781D1}" type="sibTrans" cxnId="{79F36880-F020-4F1E-85AB-26D590E2742B}">
      <dgm:prSet/>
      <dgm:spPr/>
      <dgm:t>
        <a:bodyPr/>
        <a:lstStyle/>
        <a:p>
          <a:endParaRPr lang="uk-UA"/>
        </a:p>
      </dgm:t>
    </dgm:pt>
    <dgm:pt modelId="{A1D5154F-8A0E-4553-977B-941B47F849A7}">
      <dgm:prSet phldrT="[Текст]" custT="1"/>
      <dgm:spPr>
        <a:solidFill>
          <a:srgbClr val="FFE4BD"/>
        </a:solidFill>
      </dgm:spPr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Співфінансування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регіональних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національних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і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міжнародних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програм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uk-UA" sz="16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Co-Funding of Regional, National and International </a:t>
          </a:r>
          <a:r>
            <a:rPr lang="en-US" sz="1400" i="1" dirty="0" err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r>
            <a:rPr lang="uk-UA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COFUND</a:t>
          </a:r>
          <a:endParaRPr lang="uk-UA" sz="1600" dirty="0"/>
        </a:p>
      </dgm:t>
    </dgm:pt>
    <dgm:pt modelId="{1C38F9D1-3579-4246-9F63-979717083202}" type="parTrans" cxnId="{8E01612A-C675-48AA-8C14-B883365F36F7}">
      <dgm:prSet/>
      <dgm:spPr/>
      <dgm:t>
        <a:bodyPr/>
        <a:lstStyle/>
        <a:p>
          <a:endParaRPr lang="uk-UA"/>
        </a:p>
      </dgm:t>
    </dgm:pt>
    <dgm:pt modelId="{65150613-E1A6-446F-87F6-7ED6A30D0D9D}" type="sibTrans" cxnId="{8E01612A-C675-48AA-8C14-B883365F36F7}">
      <dgm:prSet/>
      <dgm:spPr/>
      <dgm:t>
        <a:bodyPr/>
        <a:lstStyle/>
        <a:p>
          <a:endParaRPr lang="uk-UA"/>
        </a:p>
      </dgm:t>
    </dgm:pt>
    <dgm:pt modelId="{C890EB53-8593-4B4E-A74A-0B01CC6305FA}">
      <dgm:prSet custT="1"/>
      <dgm:spPr>
        <a:solidFill>
          <a:srgbClr val="FFE4BD"/>
        </a:solidFill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Мережі інноваційної підготовки </a:t>
          </a:r>
        </a:p>
        <a:p>
          <a:r>
            <a:rPr lang="en-US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Innovative</a:t>
          </a:r>
          <a:r>
            <a:rPr lang="uk-UA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Training Networks</a:t>
          </a:r>
          <a:r>
            <a:rPr lang="uk-UA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ITN</a:t>
          </a:r>
          <a:endParaRPr lang="uk-UA" sz="1600" dirty="0"/>
        </a:p>
      </dgm:t>
    </dgm:pt>
    <dgm:pt modelId="{6F60AD3C-93B2-46BC-82B1-554C669BAB78}" type="parTrans" cxnId="{ADBBFF85-B529-4055-8D4C-EB1BE9578F40}">
      <dgm:prSet/>
      <dgm:spPr/>
      <dgm:t>
        <a:bodyPr/>
        <a:lstStyle/>
        <a:p>
          <a:endParaRPr lang="uk-UA"/>
        </a:p>
      </dgm:t>
    </dgm:pt>
    <dgm:pt modelId="{30541D32-CA08-46A1-9849-A7776E2027BE}" type="sibTrans" cxnId="{ADBBFF85-B529-4055-8D4C-EB1BE9578F40}">
      <dgm:prSet/>
      <dgm:spPr/>
      <dgm:t>
        <a:bodyPr/>
        <a:lstStyle/>
        <a:p>
          <a:endParaRPr lang="uk-UA"/>
        </a:p>
      </dgm:t>
    </dgm:pt>
    <dgm:pt modelId="{D3605C73-932C-4CAB-A3FA-34FC9E470704}">
      <dgm:prSet custT="1"/>
      <dgm:spPr/>
      <dgm:t>
        <a:bodyPr/>
        <a:lstStyle/>
        <a:p>
          <a:r>
            <a:rPr lang="en-US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COFUND-DP</a:t>
          </a:r>
          <a:r>
            <a:rPr lang="uk-UA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uk-UA" alt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Докторські програми </a:t>
          </a:r>
          <a:endParaRPr lang="uk-UA" sz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altLang="uk-UA" sz="5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COFUND-FP</a:t>
          </a:r>
          <a:r>
            <a:rPr lang="uk-UA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alt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uk-UA" altLang="uk-UA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типендійні</a:t>
          </a:r>
          <a:r>
            <a:rPr lang="uk-UA" alt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 програми </a:t>
          </a:r>
          <a:endParaRPr lang="uk-UA" sz="1200" dirty="0"/>
        </a:p>
      </dgm:t>
    </dgm:pt>
    <dgm:pt modelId="{55DA97EE-CC5B-4563-8A58-FEF515A7938A}" type="parTrans" cxnId="{669065DE-995C-49D6-A102-A8318F738B06}">
      <dgm:prSet/>
      <dgm:spPr/>
      <dgm:t>
        <a:bodyPr/>
        <a:lstStyle/>
        <a:p>
          <a:endParaRPr lang="uk-UA"/>
        </a:p>
      </dgm:t>
    </dgm:pt>
    <dgm:pt modelId="{CE77BC02-972B-46D5-91FD-A776E524E66E}" type="sibTrans" cxnId="{669065DE-995C-49D6-A102-A8318F738B06}">
      <dgm:prSet/>
      <dgm:spPr/>
      <dgm:t>
        <a:bodyPr/>
        <a:lstStyle/>
        <a:p>
          <a:endParaRPr lang="uk-UA"/>
        </a:p>
      </dgm:t>
    </dgm:pt>
    <dgm:pt modelId="{F8F4067A-C394-44B6-AB0A-63EC9E7877E2}">
      <dgm:prSet custT="1"/>
      <dgm:spPr/>
      <dgm:t>
        <a:bodyPr/>
        <a:lstStyle/>
        <a:p>
          <a:r>
            <a:rPr lang="en-US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European Training Networks </a:t>
          </a:r>
          <a:r>
            <a:rPr lang="uk-UA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k-UA" alt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altLang="uk-UA" sz="1200" b="1" dirty="0" smtClean="0">
              <a:latin typeface="Arial" charset="0"/>
            </a:rPr>
            <a:t>ETN</a:t>
          </a:r>
          <a:r>
            <a:rPr lang="en-US" altLang="uk-UA" sz="1200" b="1" dirty="0" smtClean="0">
              <a:latin typeface="Arial" charset="0"/>
            </a:rPr>
            <a:t> </a:t>
          </a:r>
          <a:r>
            <a:rPr lang="en-US" alt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Європейські мережі підготовки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endParaRPr lang="en-US" altLang="uk-UA" sz="5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European Industrial Doctorates</a:t>
          </a:r>
          <a:r>
            <a:rPr lang="uk-UA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– EID</a:t>
          </a:r>
          <a:r>
            <a:rPr lang="en-US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alt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Європейські промислові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докторантури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altLang="uk-UA" sz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altLang="uk-UA" sz="5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European Joint Doctorates</a:t>
          </a:r>
          <a:r>
            <a:rPr lang="uk-UA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– EJD </a:t>
          </a:r>
          <a:r>
            <a:rPr lang="en-US" alt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Європейська спільна докторантура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uk-UA" sz="1200" dirty="0"/>
        </a:p>
      </dgm:t>
    </dgm:pt>
    <dgm:pt modelId="{B87D9C67-46C0-4751-A0E2-A84EDCED7CF2}" type="parTrans" cxnId="{D987D04D-A069-4CC5-8F43-B808972ED0B7}">
      <dgm:prSet/>
      <dgm:spPr/>
      <dgm:t>
        <a:bodyPr/>
        <a:lstStyle/>
        <a:p>
          <a:endParaRPr lang="uk-UA"/>
        </a:p>
      </dgm:t>
    </dgm:pt>
    <dgm:pt modelId="{D5F9008C-284C-4E2C-B806-FB281290179F}" type="sibTrans" cxnId="{D987D04D-A069-4CC5-8F43-B808972ED0B7}">
      <dgm:prSet/>
      <dgm:spPr/>
      <dgm:t>
        <a:bodyPr/>
        <a:lstStyle/>
        <a:p>
          <a:endParaRPr lang="uk-UA"/>
        </a:p>
      </dgm:t>
    </dgm:pt>
    <dgm:pt modelId="{46679144-CC17-4B7B-9109-F20E9B90B90B}">
      <dgm:prSet custT="1"/>
      <dgm:spPr/>
      <dgm:t>
        <a:bodyPr/>
        <a:lstStyle/>
        <a:p>
          <a:r>
            <a:rPr lang="en-U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Eu­ro­pean Fellowships </a:t>
          </a:r>
          <a:r>
            <a:rPr lang="uk-UA" altLang="uk-UA" sz="1200" b="1" dirty="0" smtClean="0">
              <a:latin typeface="Arial" charset="0"/>
            </a:rPr>
            <a:t>–</a:t>
          </a:r>
          <a:r>
            <a:rPr lang="en-U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EF</a:t>
          </a:r>
          <a:r>
            <a:rPr 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(Європейські стипендії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uk-UA" sz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5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5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Glo­bal Fellowships </a:t>
          </a:r>
          <a:r>
            <a:rPr lang="uk-UA" alt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en-U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GF</a:t>
          </a:r>
          <a:r>
            <a:rPr lang="uk-UA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(Міжнародні стипендії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uk-UA" sz="9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222543-A09D-435A-922C-D5C1C062DDA5}" type="parTrans" cxnId="{D5912431-B7F7-4252-B672-3A0A0EA84710}">
      <dgm:prSet/>
      <dgm:spPr/>
      <dgm:t>
        <a:bodyPr/>
        <a:lstStyle/>
        <a:p>
          <a:endParaRPr lang="uk-UA"/>
        </a:p>
      </dgm:t>
    </dgm:pt>
    <dgm:pt modelId="{557F5219-E588-4F0A-89F2-8CB37C969145}" type="sibTrans" cxnId="{D5912431-B7F7-4252-B672-3A0A0EA84710}">
      <dgm:prSet/>
      <dgm:spPr/>
      <dgm:t>
        <a:bodyPr/>
        <a:lstStyle/>
        <a:p>
          <a:endParaRPr lang="uk-UA"/>
        </a:p>
      </dgm:t>
    </dgm:pt>
    <dgm:pt modelId="{D6EA5530-9FD2-4494-B69D-1865B7A872DE}">
      <dgm:prSet custT="1"/>
      <dgm:spPr>
        <a:solidFill>
          <a:srgbClr val="FFE4BD"/>
        </a:solidFill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Індивідуальні стипендії</a:t>
          </a:r>
          <a:endParaRPr lang="en-US" sz="16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Individual Fellowships</a:t>
          </a:r>
          <a:r>
            <a:rPr lang="uk-UA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IF</a:t>
          </a:r>
          <a:r>
            <a:rPr lang="uk-UA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uk-UA" sz="1600" dirty="0" smtClean="0"/>
        </a:p>
      </dgm:t>
    </dgm:pt>
    <dgm:pt modelId="{11E5018D-6727-43F5-98CD-3AA08F68EBB6}" type="sibTrans" cxnId="{EBDB7214-BF93-45D5-B096-47F49A8D290B}">
      <dgm:prSet/>
      <dgm:spPr/>
      <dgm:t>
        <a:bodyPr/>
        <a:lstStyle/>
        <a:p>
          <a:endParaRPr lang="uk-UA"/>
        </a:p>
      </dgm:t>
    </dgm:pt>
    <dgm:pt modelId="{6966FAD1-83EC-4E3A-9473-B22E78FEEAF1}" type="parTrans" cxnId="{EBDB7214-BF93-45D5-B096-47F49A8D290B}">
      <dgm:prSet/>
      <dgm:spPr/>
      <dgm:t>
        <a:bodyPr/>
        <a:lstStyle/>
        <a:p>
          <a:endParaRPr lang="uk-UA"/>
        </a:p>
      </dgm:t>
    </dgm:pt>
    <dgm:pt modelId="{A505F895-EBD6-4DEC-B819-D4AD572DF84E}" type="pres">
      <dgm:prSet presAssocID="{CE51BC92-FCFF-4F57-BA4E-349F09BDE3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67AD669-FF5C-4D87-9935-696102DD084D}" type="pres">
      <dgm:prSet presAssocID="{7803ED71-07F1-412C-A9CD-7281460A424E}" presName="vertFlow" presStyleCnt="0"/>
      <dgm:spPr/>
    </dgm:pt>
    <dgm:pt modelId="{70B0A162-7648-436A-AEC8-3C2A77C1B50F}" type="pres">
      <dgm:prSet presAssocID="{7803ED71-07F1-412C-A9CD-7281460A424E}" presName="header" presStyleLbl="node1" presStyleIdx="0" presStyleCnt="4" custScaleX="114656" custScaleY="453712"/>
      <dgm:spPr/>
      <dgm:t>
        <a:bodyPr/>
        <a:lstStyle/>
        <a:p>
          <a:endParaRPr lang="uk-UA"/>
        </a:p>
      </dgm:t>
    </dgm:pt>
    <dgm:pt modelId="{E10A8EAB-0FBB-4367-AA81-6BD51B2B59BB}" type="pres">
      <dgm:prSet presAssocID="{7803ED71-07F1-412C-A9CD-7281460A424E}" presName="hSp" presStyleCnt="0"/>
      <dgm:spPr/>
    </dgm:pt>
    <dgm:pt modelId="{F8336885-0A07-4BB4-B25E-DCEBFC3F63FB}" type="pres">
      <dgm:prSet presAssocID="{D6EA5530-9FD2-4494-B69D-1865B7A872DE}" presName="vertFlow" presStyleCnt="0"/>
      <dgm:spPr/>
    </dgm:pt>
    <dgm:pt modelId="{DBBE4E28-CA97-4E53-8180-F25B034A9039}" type="pres">
      <dgm:prSet presAssocID="{D6EA5530-9FD2-4494-B69D-1865B7A872DE}" presName="header" presStyleLbl="node1" presStyleIdx="1" presStyleCnt="4" custScaleX="131503" custScaleY="285570"/>
      <dgm:spPr/>
      <dgm:t>
        <a:bodyPr/>
        <a:lstStyle/>
        <a:p>
          <a:endParaRPr lang="uk-UA"/>
        </a:p>
      </dgm:t>
    </dgm:pt>
    <dgm:pt modelId="{1E10AFE1-659D-401B-AABE-114F5A985FC6}" type="pres">
      <dgm:prSet presAssocID="{CE222543-A09D-435A-922C-D5C1C062DDA5}" presName="parTrans" presStyleLbl="sibTrans2D1" presStyleIdx="0" presStyleCnt="3"/>
      <dgm:spPr/>
      <dgm:t>
        <a:bodyPr/>
        <a:lstStyle/>
        <a:p>
          <a:endParaRPr lang="uk-UA"/>
        </a:p>
      </dgm:t>
    </dgm:pt>
    <dgm:pt modelId="{6F8F365D-816C-49DF-B7F7-63B726328158}" type="pres">
      <dgm:prSet presAssocID="{46679144-CC17-4B7B-9109-F20E9B90B90B}" presName="child" presStyleLbl="alignAccFollowNode1" presStyleIdx="0" presStyleCnt="3" custScaleX="136869" custScaleY="3538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EFC3B9-38F8-4F69-9DA9-2DD037C5EC13}" type="pres">
      <dgm:prSet presAssocID="{D6EA5530-9FD2-4494-B69D-1865B7A872DE}" presName="hSp" presStyleCnt="0"/>
      <dgm:spPr/>
    </dgm:pt>
    <dgm:pt modelId="{EEBB8641-143F-4393-8DCC-9D9B6A52E30C}" type="pres">
      <dgm:prSet presAssocID="{C890EB53-8593-4B4E-A74A-0B01CC6305FA}" presName="vertFlow" presStyleCnt="0"/>
      <dgm:spPr/>
    </dgm:pt>
    <dgm:pt modelId="{7DAD1200-4F3E-4823-8090-9C6521DFBDC5}" type="pres">
      <dgm:prSet presAssocID="{C890EB53-8593-4B4E-A74A-0B01CC6305FA}" presName="header" presStyleLbl="node1" presStyleIdx="2" presStyleCnt="4" custScaleY="381416"/>
      <dgm:spPr/>
      <dgm:t>
        <a:bodyPr/>
        <a:lstStyle/>
        <a:p>
          <a:endParaRPr lang="uk-UA"/>
        </a:p>
      </dgm:t>
    </dgm:pt>
    <dgm:pt modelId="{54116F50-2AE8-42C1-A806-1604AF565B72}" type="pres">
      <dgm:prSet presAssocID="{B87D9C67-46C0-4751-A0E2-A84EDCED7CF2}" presName="parTrans" presStyleLbl="sibTrans2D1" presStyleIdx="1" presStyleCnt="3"/>
      <dgm:spPr/>
      <dgm:t>
        <a:bodyPr/>
        <a:lstStyle/>
        <a:p>
          <a:endParaRPr lang="uk-UA"/>
        </a:p>
      </dgm:t>
    </dgm:pt>
    <dgm:pt modelId="{7F0613C6-AC2F-45D8-AEB8-A234E8FB7E79}" type="pres">
      <dgm:prSet presAssocID="{F8F4067A-C394-44B6-AB0A-63EC9E7877E2}" presName="child" presStyleLbl="alignAccFollowNode1" presStyleIdx="1" presStyleCnt="3" custScaleY="7668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F4AD5D-2E43-4988-A35D-F6DDDB99E9BD}" type="pres">
      <dgm:prSet presAssocID="{C890EB53-8593-4B4E-A74A-0B01CC6305FA}" presName="hSp" presStyleCnt="0"/>
      <dgm:spPr/>
    </dgm:pt>
    <dgm:pt modelId="{007F03B2-F345-425A-963B-EAD3C82D01B1}" type="pres">
      <dgm:prSet presAssocID="{A1D5154F-8A0E-4553-977B-941B47F849A7}" presName="vertFlow" presStyleCnt="0"/>
      <dgm:spPr/>
    </dgm:pt>
    <dgm:pt modelId="{1D60755C-9BD3-4F81-90DE-2AAA6336BFE2}" type="pres">
      <dgm:prSet presAssocID="{A1D5154F-8A0E-4553-977B-941B47F849A7}" presName="header" presStyleLbl="node1" presStyleIdx="3" presStyleCnt="4" custScaleX="146183" custScaleY="475644"/>
      <dgm:spPr/>
      <dgm:t>
        <a:bodyPr/>
        <a:lstStyle/>
        <a:p>
          <a:endParaRPr lang="uk-UA"/>
        </a:p>
      </dgm:t>
    </dgm:pt>
    <dgm:pt modelId="{F7A8C110-0223-46DA-85D5-C84C410A297F}" type="pres">
      <dgm:prSet presAssocID="{55DA97EE-CC5B-4563-8A58-FEF515A7938A}" presName="parTrans" presStyleLbl="sibTrans2D1" presStyleIdx="2" presStyleCnt="3"/>
      <dgm:spPr/>
      <dgm:t>
        <a:bodyPr/>
        <a:lstStyle/>
        <a:p>
          <a:endParaRPr lang="uk-UA"/>
        </a:p>
      </dgm:t>
    </dgm:pt>
    <dgm:pt modelId="{0D1EBCEB-A89B-4D6F-952A-CF4AF0A93FE2}" type="pres">
      <dgm:prSet presAssocID="{D3605C73-932C-4CAB-A3FA-34FC9E470704}" presName="child" presStyleLbl="alignAccFollowNode1" presStyleIdx="2" presStyleCnt="3" custScaleX="116495" custScaleY="32538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90B7EB9-589D-4C21-8D53-43A53FEDABAF}" type="presOf" srcId="{D3605C73-932C-4CAB-A3FA-34FC9E470704}" destId="{0D1EBCEB-A89B-4D6F-952A-CF4AF0A93FE2}" srcOrd="0" destOrd="0" presId="urn:microsoft.com/office/officeart/2005/8/layout/lProcess1"/>
    <dgm:cxn modelId="{5D77B723-5FAE-46D6-9892-0BA2826AC1E6}" type="presOf" srcId="{D6EA5530-9FD2-4494-B69D-1865B7A872DE}" destId="{DBBE4E28-CA97-4E53-8180-F25B034A9039}" srcOrd="0" destOrd="0" presId="urn:microsoft.com/office/officeart/2005/8/layout/lProcess1"/>
    <dgm:cxn modelId="{E920861E-1353-446F-9EDE-07E9FC48FE02}" type="presOf" srcId="{F8F4067A-C394-44B6-AB0A-63EC9E7877E2}" destId="{7F0613C6-AC2F-45D8-AEB8-A234E8FB7E79}" srcOrd="0" destOrd="0" presId="urn:microsoft.com/office/officeart/2005/8/layout/lProcess1"/>
    <dgm:cxn modelId="{82FBB566-B6EF-4ACD-9C43-8CC7F2807C3C}" type="presOf" srcId="{CE222543-A09D-435A-922C-D5C1C062DDA5}" destId="{1E10AFE1-659D-401B-AABE-114F5A985FC6}" srcOrd="0" destOrd="0" presId="urn:microsoft.com/office/officeart/2005/8/layout/lProcess1"/>
    <dgm:cxn modelId="{8E01612A-C675-48AA-8C14-B883365F36F7}" srcId="{CE51BC92-FCFF-4F57-BA4E-349F09BDE31F}" destId="{A1D5154F-8A0E-4553-977B-941B47F849A7}" srcOrd="3" destOrd="0" parTransId="{1C38F9D1-3579-4246-9F63-979717083202}" sibTransId="{65150613-E1A6-446F-87F6-7ED6A30D0D9D}"/>
    <dgm:cxn modelId="{94C82E0B-B553-4969-B05B-04CBF80B8A58}" type="presOf" srcId="{CE51BC92-FCFF-4F57-BA4E-349F09BDE31F}" destId="{A505F895-EBD6-4DEC-B819-D4AD572DF84E}" srcOrd="0" destOrd="0" presId="urn:microsoft.com/office/officeart/2005/8/layout/lProcess1"/>
    <dgm:cxn modelId="{79F36880-F020-4F1E-85AB-26D590E2742B}" srcId="{CE51BC92-FCFF-4F57-BA4E-349F09BDE31F}" destId="{7803ED71-07F1-412C-A9CD-7281460A424E}" srcOrd="0" destOrd="0" parTransId="{8C63402C-2A45-4CF8-B72F-C54CF46FBDDF}" sibTransId="{75DD3FB4-C95C-4E14-AF5C-855B6D9781D1}"/>
    <dgm:cxn modelId="{D987D04D-A069-4CC5-8F43-B808972ED0B7}" srcId="{C890EB53-8593-4B4E-A74A-0B01CC6305FA}" destId="{F8F4067A-C394-44B6-AB0A-63EC9E7877E2}" srcOrd="0" destOrd="0" parTransId="{B87D9C67-46C0-4751-A0E2-A84EDCED7CF2}" sibTransId="{D5F9008C-284C-4E2C-B806-FB281290179F}"/>
    <dgm:cxn modelId="{D5912431-B7F7-4252-B672-3A0A0EA84710}" srcId="{D6EA5530-9FD2-4494-B69D-1865B7A872DE}" destId="{46679144-CC17-4B7B-9109-F20E9B90B90B}" srcOrd="0" destOrd="0" parTransId="{CE222543-A09D-435A-922C-D5C1C062DDA5}" sibTransId="{557F5219-E588-4F0A-89F2-8CB37C969145}"/>
    <dgm:cxn modelId="{5E595D27-0B66-4EF3-B13C-28F8BAA11801}" type="presOf" srcId="{46679144-CC17-4B7B-9109-F20E9B90B90B}" destId="{6F8F365D-816C-49DF-B7F7-63B726328158}" srcOrd="0" destOrd="0" presId="urn:microsoft.com/office/officeart/2005/8/layout/lProcess1"/>
    <dgm:cxn modelId="{30511980-3EC2-443A-B2CB-7C2217385D8B}" type="presOf" srcId="{A1D5154F-8A0E-4553-977B-941B47F849A7}" destId="{1D60755C-9BD3-4F81-90DE-2AAA6336BFE2}" srcOrd="0" destOrd="0" presId="urn:microsoft.com/office/officeart/2005/8/layout/lProcess1"/>
    <dgm:cxn modelId="{ADBBFF85-B529-4055-8D4C-EB1BE9578F40}" srcId="{CE51BC92-FCFF-4F57-BA4E-349F09BDE31F}" destId="{C890EB53-8593-4B4E-A74A-0B01CC6305FA}" srcOrd="2" destOrd="0" parTransId="{6F60AD3C-93B2-46BC-82B1-554C669BAB78}" sibTransId="{30541D32-CA08-46A1-9849-A7776E2027BE}"/>
    <dgm:cxn modelId="{C11213C5-5989-4916-B02E-881E65933F46}" type="presOf" srcId="{B87D9C67-46C0-4751-A0E2-A84EDCED7CF2}" destId="{54116F50-2AE8-42C1-A806-1604AF565B72}" srcOrd="0" destOrd="0" presId="urn:microsoft.com/office/officeart/2005/8/layout/lProcess1"/>
    <dgm:cxn modelId="{0ED20BDF-6563-49F9-B02B-D06E6CD8F3E3}" type="presOf" srcId="{7803ED71-07F1-412C-A9CD-7281460A424E}" destId="{70B0A162-7648-436A-AEC8-3C2A77C1B50F}" srcOrd="0" destOrd="0" presId="urn:microsoft.com/office/officeart/2005/8/layout/lProcess1"/>
    <dgm:cxn modelId="{BC474561-134D-4164-9926-6306D4360EEC}" type="presOf" srcId="{C890EB53-8593-4B4E-A74A-0B01CC6305FA}" destId="{7DAD1200-4F3E-4823-8090-9C6521DFBDC5}" srcOrd="0" destOrd="0" presId="urn:microsoft.com/office/officeart/2005/8/layout/lProcess1"/>
    <dgm:cxn modelId="{EBDB7214-BF93-45D5-B096-47F49A8D290B}" srcId="{CE51BC92-FCFF-4F57-BA4E-349F09BDE31F}" destId="{D6EA5530-9FD2-4494-B69D-1865B7A872DE}" srcOrd="1" destOrd="0" parTransId="{6966FAD1-83EC-4E3A-9473-B22E78FEEAF1}" sibTransId="{11E5018D-6727-43F5-98CD-3AA08F68EBB6}"/>
    <dgm:cxn modelId="{669065DE-995C-49D6-A102-A8318F738B06}" srcId="{A1D5154F-8A0E-4553-977B-941B47F849A7}" destId="{D3605C73-932C-4CAB-A3FA-34FC9E470704}" srcOrd="0" destOrd="0" parTransId="{55DA97EE-CC5B-4563-8A58-FEF515A7938A}" sibTransId="{CE77BC02-972B-46D5-91FD-A776E524E66E}"/>
    <dgm:cxn modelId="{28373F5F-E956-40C5-AA02-1F6497011968}" type="presOf" srcId="{55DA97EE-CC5B-4563-8A58-FEF515A7938A}" destId="{F7A8C110-0223-46DA-85D5-C84C410A297F}" srcOrd="0" destOrd="0" presId="urn:microsoft.com/office/officeart/2005/8/layout/lProcess1"/>
    <dgm:cxn modelId="{D9AAFF50-8587-4E7E-9A9E-2C1B1BEBE9C6}" type="presParOf" srcId="{A505F895-EBD6-4DEC-B819-D4AD572DF84E}" destId="{867AD669-FF5C-4D87-9935-696102DD084D}" srcOrd="0" destOrd="0" presId="urn:microsoft.com/office/officeart/2005/8/layout/lProcess1"/>
    <dgm:cxn modelId="{6C2FC53D-6934-462F-8D15-808D37C118F6}" type="presParOf" srcId="{867AD669-FF5C-4D87-9935-696102DD084D}" destId="{70B0A162-7648-436A-AEC8-3C2A77C1B50F}" srcOrd="0" destOrd="0" presId="urn:microsoft.com/office/officeart/2005/8/layout/lProcess1"/>
    <dgm:cxn modelId="{B9289048-A144-4B44-AEBB-2D9972F9FF6D}" type="presParOf" srcId="{A505F895-EBD6-4DEC-B819-D4AD572DF84E}" destId="{E10A8EAB-0FBB-4367-AA81-6BD51B2B59BB}" srcOrd="1" destOrd="0" presId="urn:microsoft.com/office/officeart/2005/8/layout/lProcess1"/>
    <dgm:cxn modelId="{3F62899E-9D1F-4C14-A339-57710DDF6E1F}" type="presParOf" srcId="{A505F895-EBD6-4DEC-B819-D4AD572DF84E}" destId="{F8336885-0A07-4BB4-B25E-DCEBFC3F63FB}" srcOrd="2" destOrd="0" presId="urn:microsoft.com/office/officeart/2005/8/layout/lProcess1"/>
    <dgm:cxn modelId="{311BC6F3-F99F-47D0-9209-7A95199FAA2F}" type="presParOf" srcId="{F8336885-0A07-4BB4-B25E-DCEBFC3F63FB}" destId="{DBBE4E28-CA97-4E53-8180-F25B034A9039}" srcOrd="0" destOrd="0" presId="urn:microsoft.com/office/officeart/2005/8/layout/lProcess1"/>
    <dgm:cxn modelId="{E1B12D28-2C17-4F76-973D-FFD5AC5A925F}" type="presParOf" srcId="{F8336885-0A07-4BB4-B25E-DCEBFC3F63FB}" destId="{1E10AFE1-659D-401B-AABE-114F5A985FC6}" srcOrd="1" destOrd="0" presId="urn:microsoft.com/office/officeart/2005/8/layout/lProcess1"/>
    <dgm:cxn modelId="{247DEE6A-FCB7-4982-8748-8680A118A2B0}" type="presParOf" srcId="{F8336885-0A07-4BB4-B25E-DCEBFC3F63FB}" destId="{6F8F365D-816C-49DF-B7F7-63B726328158}" srcOrd="2" destOrd="0" presId="urn:microsoft.com/office/officeart/2005/8/layout/lProcess1"/>
    <dgm:cxn modelId="{DEF7E237-A479-43FC-B2B2-40DEBC30AA4C}" type="presParOf" srcId="{A505F895-EBD6-4DEC-B819-D4AD572DF84E}" destId="{20EFC3B9-38F8-4F69-9DA9-2DD037C5EC13}" srcOrd="3" destOrd="0" presId="urn:microsoft.com/office/officeart/2005/8/layout/lProcess1"/>
    <dgm:cxn modelId="{82E549D1-98E5-44E8-8512-26AD295CBB01}" type="presParOf" srcId="{A505F895-EBD6-4DEC-B819-D4AD572DF84E}" destId="{EEBB8641-143F-4393-8DCC-9D9B6A52E30C}" srcOrd="4" destOrd="0" presId="urn:microsoft.com/office/officeart/2005/8/layout/lProcess1"/>
    <dgm:cxn modelId="{86EC8C0F-038B-4FBE-A874-B0C729B8E9E2}" type="presParOf" srcId="{EEBB8641-143F-4393-8DCC-9D9B6A52E30C}" destId="{7DAD1200-4F3E-4823-8090-9C6521DFBDC5}" srcOrd="0" destOrd="0" presId="urn:microsoft.com/office/officeart/2005/8/layout/lProcess1"/>
    <dgm:cxn modelId="{0465BC95-0E5F-4F24-838C-7D0110E91700}" type="presParOf" srcId="{EEBB8641-143F-4393-8DCC-9D9B6A52E30C}" destId="{54116F50-2AE8-42C1-A806-1604AF565B72}" srcOrd="1" destOrd="0" presId="urn:microsoft.com/office/officeart/2005/8/layout/lProcess1"/>
    <dgm:cxn modelId="{CDD3E735-C97E-4CA9-BF76-C4C3429D436F}" type="presParOf" srcId="{EEBB8641-143F-4393-8DCC-9D9B6A52E30C}" destId="{7F0613C6-AC2F-45D8-AEB8-A234E8FB7E79}" srcOrd="2" destOrd="0" presId="urn:microsoft.com/office/officeart/2005/8/layout/lProcess1"/>
    <dgm:cxn modelId="{55A127ED-1F7C-4CC7-9648-2B46023F258E}" type="presParOf" srcId="{A505F895-EBD6-4DEC-B819-D4AD572DF84E}" destId="{EAF4AD5D-2E43-4988-A35D-F6DDDB99E9BD}" srcOrd="5" destOrd="0" presId="urn:microsoft.com/office/officeart/2005/8/layout/lProcess1"/>
    <dgm:cxn modelId="{09F480A8-FD9C-4CD6-A531-6B247649DBB3}" type="presParOf" srcId="{A505F895-EBD6-4DEC-B819-D4AD572DF84E}" destId="{007F03B2-F345-425A-963B-EAD3C82D01B1}" srcOrd="6" destOrd="0" presId="urn:microsoft.com/office/officeart/2005/8/layout/lProcess1"/>
    <dgm:cxn modelId="{74B485BD-53B6-4173-BE9F-7555CCC19386}" type="presParOf" srcId="{007F03B2-F345-425A-963B-EAD3C82D01B1}" destId="{1D60755C-9BD3-4F81-90DE-2AAA6336BFE2}" srcOrd="0" destOrd="0" presId="urn:microsoft.com/office/officeart/2005/8/layout/lProcess1"/>
    <dgm:cxn modelId="{001EBB19-E5DE-413E-A719-90B740661BF7}" type="presParOf" srcId="{007F03B2-F345-425A-963B-EAD3C82D01B1}" destId="{F7A8C110-0223-46DA-85D5-C84C410A297F}" srcOrd="1" destOrd="0" presId="urn:microsoft.com/office/officeart/2005/8/layout/lProcess1"/>
    <dgm:cxn modelId="{91BB0DA9-4950-4A2C-9E22-0B30B14CAE9B}" type="presParOf" srcId="{007F03B2-F345-425A-963B-EAD3C82D01B1}" destId="{0D1EBCEB-A89B-4D6F-952A-CF4AF0A93FE2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0A162-7648-436A-AEC8-3C2A77C1B50F}">
      <dsp:nvSpPr>
        <dsp:cNvPr id="0" name=""/>
        <dsp:cNvSpPr/>
      </dsp:nvSpPr>
      <dsp:spPr>
        <a:xfrm>
          <a:off x="2031" y="144014"/>
          <a:ext cx="1758342" cy="1739509"/>
        </a:xfrm>
        <a:prstGeom prst="roundRect">
          <a:avLst>
            <a:gd name="adj" fmla="val 10000"/>
          </a:avLst>
        </a:prstGeom>
        <a:solidFill>
          <a:srgbClr val="FFE4BD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Обмін науковим і інноваційним персоналом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Research </a:t>
          </a:r>
          <a:r>
            <a:rPr lang="uk-UA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а</a:t>
          </a:r>
          <a:r>
            <a:rPr lang="en-US" sz="1400" i="1" kern="1200" dirty="0" err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nd</a:t>
          </a:r>
          <a:r>
            <a:rPr lang="en-US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Innovation Staff Exchange</a:t>
          </a:r>
          <a:r>
            <a:rPr lang="uk-UA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RISE</a:t>
          </a:r>
          <a:endParaRPr lang="uk-UA" sz="1600" kern="1200" dirty="0"/>
        </a:p>
      </dsp:txBody>
      <dsp:txXfrm>
        <a:off x="52979" y="194962"/>
        <a:ext cx="1656446" cy="1637613"/>
      </dsp:txXfrm>
    </dsp:sp>
    <dsp:sp modelId="{DBBE4E28-CA97-4E53-8180-F25B034A9039}">
      <dsp:nvSpPr>
        <dsp:cNvPr id="0" name=""/>
        <dsp:cNvSpPr/>
      </dsp:nvSpPr>
      <dsp:spPr>
        <a:xfrm>
          <a:off x="2016220" y="144014"/>
          <a:ext cx="2016704" cy="1094861"/>
        </a:xfrm>
        <a:prstGeom prst="roundRect">
          <a:avLst>
            <a:gd name="adj" fmla="val 10000"/>
          </a:avLst>
        </a:prstGeom>
        <a:solidFill>
          <a:srgbClr val="FFE4BD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Індивідуальні стипендії</a:t>
          </a:r>
          <a:endParaRPr lang="en-US" sz="16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Individual Fellowships</a:t>
          </a:r>
          <a:r>
            <a:rPr lang="uk-UA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IF</a:t>
          </a:r>
          <a:r>
            <a:rPr lang="uk-UA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uk-UA" sz="1600" kern="1200" dirty="0" smtClean="0"/>
        </a:p>
      </dsp:txBody>
      <dsp:txXfrm>
        <a:off x="2048287" y="176081"/>
        <a:ext cx="1952570" cy="1030727"/>
      </dsp:txXfrm>
    </dsp:sp>
    <dsp:sp modelId="{1E10AFE1-659D-401B-AABE-114F5A985FC6}">
      <dsp:nvSpPr>
        <dsp:cNvPr id="0" name=""/>
        <dsp:cNvSpPr/>
      </dsp:nvSpPr>
      <dsp:spPr>
        <a:xfrm rot="5400000">
          <a:off x="2991026" y="1272422"/>
          <a:ext cx="67094" cy="670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F365D-816C-49DF-B7F7-63B726328158}">
      <dsp:nvSpPr>
        <dsp:cNvPr id="0" name=""/>
        <dsp:cNvSpPr/>
      </dsp:nvSpPr>
      <dsp:spPr>
        <a:xfrm>
          <a:off x="1975074" y="1373063"/>
          <a:ext cx="2098996" cy="135645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Eu­ro­pean Fellowships </a:t>
          </a:r>
          <a:r>
            <a:rPr lang="uk-UA" altLang="uk-UA" sz="1200" b="1" kern="1200" dirty="0" smtClean="0">
              <a:latin typeface="Arial" charset="0"/>
            </a:rPr>
            <a:t>–</a:t>
          </a:r>
          <a:r>
            <a:rPr lang="en-US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EF</a:t>
          </a:r>
          <a:r>
            <a:rPr 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2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(Європейські стипендії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uk-UA" sz="12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Glo­bal Fellowships </a:t>
          </a:r>
          <a:r>
            <a:rPr lang="uk-UA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en-US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GF</a:t>
          </a:r>
          <a:r>
            <a:rPr 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2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(Міжнародні стипендії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uk-UA" sz="9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4803" y="1412792"/>
        <a:ext cx="2019538" cy="1276993"/>
      </dsp:txXfrm>
    </dsp:sp>
    <dsp:sp modelId="{7DAD1200-4F3E-4823-8090-9C6521DFBDC5}">
      <dsp:nvSpPr>
        <dsp:cNvPr id="0" name=""/>
        <dsp:cNvSpPr/>
      </dsp:nvSpPr>
      <dsp:spPr>
        <a:xfrm>
          <a:off x="4288772" y="144014"/>
          <a:ext cx="1533580" cy="1462330"/>
        </a:xfrm>
        <a:prstGeom prst="roundRect">
          <a:avLst>
            <a:gd name="adj" fmla="val 10000"/>
          </a:avLst>
        </a:prstGeom>
        <a:solidFill>
          <a:srgbClr val="FFE4BD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Мережі інноваційної підготовки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Innovative</a:t>
          </a:r>
          <a:r>
            <a:rPr lang="uk-UA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Training Networks</a:t>
          </a:r>
          <a:r>
            <a:rPr lang="uk-UA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ITN</a:t>
          </a:r>
          <a:endParaRPr lang="uk-UA" sz="1600" kern="1200" dirty="0"/>
        </a:p>
      </dsp:txBody>
      <dsp:txXfrm>
        <a:off x="4331602" y="186844"/>
        <a:ext cx="1447920" cy="1376670"/>
      </dsp:txXfrm>
    </dsp:sp>
    <dsp:sp modelId="{54116F50-2AE8-42C1-A806-1604AF565B72}">
      <dsp:nvSpPr>
        <dsp:cNvPr id="0" name=""/>
        <dsp:cNvSpPr/>
      </dsp:nvSpPr>
      <dsp:spPr>
        <a:xfrm rot="5400000">
          <a:off x="5022015" y="1639891"/>
          <a:ext cx="67094" cy="670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613C6-AC2F-45D8-AEB8-A234E8FB7E79}">
      <dsp:nvSpPr>
        <dsp:cNvPr id="0" name=""/>
        <dsp:cNvSpPr/>
      </dsp:nvSpPr>
      <dsp:spPr>
        <a:xfrm>
          <a:off x="4288772" y="1740532"/>
          <a:ext cx="1533580" cy="29399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European Training Networks </a:t>
          </a:r>
          <a:r>
            <a:rPr lang="uk-UA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k-UA" alt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altLang="uk-UA" sz="1200" b="1" kern="1200" dirty="0" smtClean="0">
              <a:latin typeface="Arial" charset="0"/>
            </a:rPr>
            <a:t>ETN</a:t>
          </a:r>
          <a:r>
            <a:rPr lang="en-US" altLang="uk-UA" sz="1200" b="1" kern="1200" dirty="0" smtClean="0">
              <a:latin typeface="Arial" charset="0"/>
            </a:rPr>
            <a:t> </a:t>
          </a:r>
          <a:r>
            <a:rPr lang="en-US" alt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Європейські мережі підготовки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uk-UA" sz="5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European Industrial Doctorates</a:t>
          </a:r>
          <a:r>
            <a:rPr lang="uk-UA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EID</a:t>
          </a:r>
          <a:r>
            <a:rPr lang="en-US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alt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Європейські промислові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докторантури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altLang="uk-UA" sz="12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uk-UA" sz="5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European Joint Doctorates</a:t>
          </a:r>
          <a:r>
            <a:rPr lang="uk-UA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EJD </a:t>
          </a:r>
          <a:r>
            <a:rPr lang="en-US" alt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Європейська спільна докторантура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uk-UA" sz="1200" kern="1200" dirty="0"/>
        </a:p>
      </dsp:txBody>
      <dsp:txXfrm>
        <a:off x="4333689" y="1785449"/>
        <a:ext cx="1443746" cy="2850154"/>
      </dsp:txXfrm>
    </dsp:sp>
    <dsp:sp modelId="{1D60755C-9BD3-4F81-90DE-2AAA6336BFE2}">
      <dsp:nvSpPr>
        <dsp:cNvPr id="0" name=""/>
        <dsp:cNvSpPr/>
      </dsp:nvSpPr>
      <dsp:spPr>
        <a:xfrm>
          <a:off x="6037054" y="144014"/>
          <a:ext cx="2241834" cy="1823595"/>
        </a:xfrm>
        <a:prstGeom prst="roundRect">
          <a:avLst>
            <a:gd name="adj" fmla="val 10000"/>
          </a:avLst>
        </a:prstGeom>
        <a:solidFill>
          <a:srgbClr val="FFE4BD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Співфінансування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регіональних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національних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і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міжнародних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програм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uk-UA" sz="16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Co-Funding of Regional, National and International </a:t>
          </a:r>
          <a:r>
            <a:rPr lang="en-US" sz="1400" i="1" kern="1200" dirty="0" err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r>
            <a:rPr lang="uk-UA" sz="1400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i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COFUND</a:t>
          </a:r>
          <a:endParaRPr lang="uk-UA" sz="1600" kern="1200" dirty="0"/>
        </a:p>
      </dsp:txBody>
      <dsp:txXfrm>
        <a:off x="6090465" y="197425"/>
        <a:ext cx="2135012" cy="1716773"/>
      </dsp:txXfrm>
    </dsp:sp>
    <dsp:sp modelId="{F7A8C110-0223-46DA-85D5-C84C410A297F}">
      <dsp:nvSpPr>
        <dsp:cNvPr id="0" name=""/>
        <dsp:cNvSpPr/>
      </dsp:nvSpPr>
      <dsp:spPr>
        <a:xfrm rot="5400000">
          <a:off x="7124424" y="2001157"/>
          <a:ext cx="67094" cy="670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EBCEB-A89B-4D6F-952A-CF4AF0A93FE2}">
      <dsp:nvSpPr>
        <dsp:cNvPr id="0" name=""/>
        <dsp:cNvSpPr/>
      </dsp:nvSpPr>
      <dsp:spPr>
        <a:xfrm>
          <a:off x="6264699" y="2101798"/>
          <a:ext cx="1786544" cy="12474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COFUND-DP</a:t>
          </a:r>
          <a:r>
            <a:rPr lang="uk-UA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uk-UA" alt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Докторські програми </a:t>
          </a:r>
          <a:endParaRPr lang="uk-UA" sz="12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uk-UA" sz="5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COFUND-FP</a:t>
          </a:r>
          <a:r>
            <a:rPr lang="uk-UA" altLang="uk-UA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alt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uk-UA" altLang="uk-UA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типендійні</a:t>
          </a:r>
          <a:r>
            <a:rPr lang="uk-UA" altLang="uk-U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програми </a:t>
          </a:r>
          <a:endParaRPr lang="uk-UA" sz="1200" kern="1200" dirty="0"/>
        </a:p>
      </dsp:txBody>
      <dsp:txXfrm>
        <a:off x="6301237" y="2138336"/>
        <a:ext cx="1713468" cy="1174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616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0616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r">
              <a:defRPr sz="1200"/>
            </a:lvl1pPr>
          </a:lstStyle>
          <a:p>
            <a:fld id="{DFD52CCF-3E44-4B07-A663-5C14AF856692}" type="datetimeFigureOut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518089"/>
            <a:ext cx="2984870" cy="500615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901699" y="9518089"/>
            <a:ext cx="2984870" cy="500615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r">
              <a:defRPr sz="1200"/>
            </a:lvl1pPr>
          </a:lstStyle>
          <a:p>
            <a:fld id="{05262C88-8D65-4C7B-B44D-905E1465781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797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1015"/>
          </a:xfrm>
          <a:prstGeom prst="rect">
            <a:avLst/>
          </a:prstGeom>
        </p:spPr>
        <p:txBody>
          <a:bodyPr vert="horz" lIns="92426" tIns="46212" rIns="92426" bIns="46212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901701" y="1"/>
            <a:ext cx="2984870" cy="501015"/>
          </a:xfrm>
          <a:prstGeom prst="rect">
            <a:avLst/>
          </a:prstGeom>
        </p:spPr>
        <p:txBody>
          <a:bodyPr vert="horz" lIns="92426" tIns="46212" rIns="92426" bIns="46212" rtlCol="0"/>
          <a:lstStyle>
            <a:lvl1pPr algn="r">
              <a:defRPr sz="1200"/>
            </a:lvl1pPr>
          </a:lstStyle>
          <a:p>
            <a:fld id="{63C27615-CA15-4694-984A-5D495AB3C782}" type="datetimeFigureOut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6" tIns="46212" rIns="92426" bIns="46212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8817" y="4759646"/>
            <a:ext cx="5510530" cy="4509134"/>
          </a:xfrm>
          <a:prstGeom prst="rect">
            <a:avLst/>
          </a:prstGeom>
        </p:spPr>
        <p:txBody>
          <a:bodyPr vert="horz" lIns="92426" tIns="46212" rIns="92426" bIns="46212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517548"/>
            <a:ext cx="2984870" cy="501015"/>
          </a:xfrm>
          <a:prstGeom prst="rect">
            <a:avLst/>
          </a:prstGeom>
        </p:spPr>
        <p:txBody>
          <a:bodyPr vert="horz" lIns="92426" tIns="46212" rIns="92426" bIns="46212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8"/>
            <a:ext cx="2984870" cy="501015"/>
          </a:xfrm>
          <a:prstGeom prst="rect">
            <a:avLst/>
          </a:prstGeom>
        </p:spPr>
        <p:txBody>
          <a:bodyPr vert="horz" lIns="92426" tIns="46212" rIns="92426" bIns="46212" rtlCol="0" anchor="b"/>
          <a:lstStyle>
            <a:lvl1pPr algn="r">
              <a:defRPr sz="1200"/>
            </a:lvl1pPr>
          </a:lstStyle>
          <a:p>
            <a:fld id="{83C76A98-22F2-4EB7-B90F-E0133930C06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666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A98-22F2-4EB7-B90F-E0133930C068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1038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A98-22F2-4EB7-B90F-E0133930C068}" type="slidenum">
              <a:rPr lang="uk-UA" smtClean="0"/>
              <a:pPr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5631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A98-22F2-4EB7-B90F-E0133930C068}" type="slidenum">
              <a:rPr lang="uk-UA" smtClean="0"/>
              <a:pPr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8908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A98-22F2-4EB7-B90F-E0133930C068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8908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A98-22F2-4EB7-B90F-E0133930C068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8908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A98-22F2-4EB7-B90F-E0133930C068}" type="slidenum">
              <a:rPr lang="uk-UA" smtClean="0"/>
              <a:pPr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7846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A98-22F2-4EB7-B90F-E0133930C068}" type="slidenum">
              <a:rPr lang="uk-UA" smtClean="0"/>
              <a:pPr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6798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A98-22F2-4EB7-B90F-E0133930C068}" type="slidenum">
              <a:rPr lang="uk-UA" smtClean="0"/>
              <a:pPr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239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5893-6411-4038-B0A8-A75FF560B6EA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2FCB-700E-4D36-A9CA-304F90730137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7003-B7A0-4E51-A030-EC2AC8191320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C579-6DC0-4DB6-AD83-F51F0A0CC024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F43-4589-487D-8A89-895288A0D54B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5813-8CDD-4ADD-A854-D46129747F36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6C6D-73DD-4596-80F0-E5FF7D711672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266E-CD42-4049-80BD-288E067A2E05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05D8-8B36-4E55-B2EF-4CBF90C7D1F1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CB8-E226-4680-97CD-2E391D174154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3A72-7D3F-4B03-AA40-ED8C5D9AE4F2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D99735E-FE03-47EF-8B0C-599AB5203A0F}" type="datetime1">
              <a:rPr lang="uk-UA" smtClean="0"/>
              <a:pPr/>
              <a:t>05.06.2019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mariecurieaction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orizon2020.lpnu.ua/" TargetMode="External"/><Relationship Id="rId4" Type="http://schemas.openxmlformats.org/officeDocument/2006/relationships/hyperlink" Target="mailto:lazko@lp.edu.ua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 idx="4294967295"/>
          </p:nvPr>
        </p:nvSpPr>
        <p:spPr>
          <a:xfrm>
            <a:off x="1371600" y="404813"/>
            <a:ext cx="7772400" cy="12239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Національний університет</a:t>
            </a:r>
            <a:r>
              <a:rPr lang="en-US" sz="2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«Львівська політехніка»</a:t>
            </a:r>
            <a:endParaRPr lang="uk-UA" sz="20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7"/>
          <p:cNvSpPr txBox="1">
            <a:spLocks/>
          </p:cNvSpPr>
          <p:nvPr/>
        </p:nvSpPr>
        <p:spPr>
          <a:xfrm>
            <a:off x="1043608" y="1628800"/>
            <a:ext cx="7772400" cy="1080120"/>
          </a:xfrm>
          <a:prstGeom prst="rect">
            <a:avLst/>
          </a:prstGeom>
          <a:ln>
            <a:noFill/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Національний контактний пункт </a:t>
            </a:r>
            <a:endParaRPr lang="en-US" sz="20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«Дії Марії Кюрі </a:t>
            </a:r>
            <a:r>
              <a:rPr lang="uk-UA" sz="2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sz="2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розвитку навичок, навчання та кар'єри</a:t>
            </a:r>
            <a:r>
              <a:rPr lang="uk-UA" sz="2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2000" b="1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0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7"/>
          <p:cNvSpPr txBox="1">
            <a:spLocks/>
          </p:cNvSpPr>
          <p:nvPr/>
        </p:nvSpPr>
        <p:spPr>
          <a:xfrm>
            <a:off x="1187624" y="3143248"/>
            <a:ext cx="7032844" cy="2008814"/>
          </a:xfrm>
          <a:prstGeom prst="rect">
            <a:avLst/>
          </a:prstGeom>
          <a:ln>
            <a:noFill/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5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 Марії </a:t>
            </a:r>
            <a:r>
              <a:rPr lang="uk-UA" sz="25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Склодовської</a:t>
            </a:r>
            <a:r>
              <a:rPr lang="uk-UA" sz="25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-Кюрі:</a:t>
            </a:r>
            <a:endParaRPr lang="uk-UA" sz="25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uk-UA" sz="25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актуальні конкурси, можливості участі</a:t>
            </a:r>
            <a:endParaRPr lang="uk-UA" sz="25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b="1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5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00392" y="5949280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10</a:t>
            </a:r>
            <a:endParaRPr lang="uk-UA" dirty="0"/>
          </a:p>
        </p:txBody>
      </p:sp>
      <p:pic>
        <p:nvPicPr>
          <p:cNvPr id="23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16"/>
          <p:cNvSpPr txBox="1">
            <a:spLocks/>
          </p:cNvSpPr>
          <p:nvPr/>
        </p:nvSpPr>
        <p:spPr>
          <a:xfrm>
            <a:off x="500034" y="928670"/>
            <a:ext cx="8286808" cy="424338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en-US" alt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endParaRPr kumimoji="0" lang="en-US" alt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612102" y="820273"/>
            <a:ext cx="735438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  <a:r>
              <a:rPr lang="uk-UA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683568" y="1411613"/>
            <a:ext cx="81752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Фінансування ЄС,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людина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місяць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категорія А: </a:t>
            </a:r>
            <a:r>
              <a:rPr lang="en-US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2100 – покриття </a:t>
            </a:r>
            <a:r>
              <a:rPr lang="uk-UA" sz="1600" i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витрат </a:t>
            </a: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науковим працівникам/персоналу</a:t>
            </a:r>
            <a:r>
              <a:rPr lang="ru-RU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категорія Б: </a:t>
            </a:r>
            <a:r>
              <a:rPr lang="en-US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2500 – </a:t>
            </a:r>
            <a:r>
              <a:rPr lang="ru-RU" sz="1600" i="1" dirty="0" err="1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інституційні</a:t>
            </a:r>
            <a:r>
              <a:rPr lang="ru-RU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витрати</a:t>
            </a:r>
            <a:r>
              <a:rPr lang="ru-RU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lnSpc>
                <a:spcPct val="200000"/>
              </a:lnSpc>
              <a:defRPr/>
            </a:pPr>
            <a:endParaRPr lang="uk-UA" sz="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Розрахунок витрат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4600 х кількість місяців;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(4600/30) x </a:t>
            </a: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днів</a:t>
            </a:r>
            <a:r>
              <a:rPr lang="uk-UA" sz="1600" i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00" i="1" dirty="0" err="1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</a:t>
            </a:r>
            <a:r>
              <a:rPr lang="ru-RU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розбиття</a:t>
            </a:r>
            <a:r>
              <a:rPr lang="ru-RU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відрядження</a:t>
            </a:r>
            <a:r>
              <a:rPr lang="ru-RU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i="1" dirty="0" err="1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періоди</a:t>
            </a:r>
            <a:r>
              <a:rPr lang="ru-RU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0" y="458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uk-U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alt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</a:br>
            <a:endParaRPr kumimoji="0" lang="en-US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755576" y="4859868"/>
            <a:ext cx="5505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 кількість людино-місяців — 540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86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00392" y="5949280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11</a:t>
            </a:r>
            <a:endParaRPr lang="uk-UA" dirty="0"/>
          </a:p>
        </p:txBody>
      </p:sp>
      <p:pic>
        <p:nvPicPr>
          <p:cNvPr id="23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746507" y="1628800"/>
            <a:ext cx="806444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тривалість стипендії для відновлення кар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єри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 до 36 місяців;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uk-UA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можливий неповний робочий день:</a:t>
            </a:r>
          </a:p>
          <a:p>
            <a:pPr>
              <a:lnSpc>
                <a:spcPct val="150000"/>
              </a:lnSpc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sz="1600" i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угода між керівником/куратором і стипендіатом;</a:t>
            </a:r>
          </a:p>
          <a:p>
            <a:pPr>
              <a:lnSpc>
                <a:spcPct val="150000"/>
              </a:lnSpc>
            </a:pPr>
            <a:r>
              <a:rPr lang="uk-UA" sz="1600" i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робочий час за проектом ≥ 50 %;</a:t>
            </a:r>
          </a:p>
          <a:p>
            <a:pPr>
              <a:lnSpc>
                <a:spcPct val="150000"/>
              </a:lnSpc>
            </a:pPr>
            <a:r>
              <a:rPr lang="uk-UA" sz="1600" i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пропорційне збільшення тривалості проекту.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4"/>
          <p:cNvSpPr/>
          <p:nvPr/>
        </p:nvSpPr>
        <p:spPr>
          <a:xfrm>
            <a:off x="539552" y="837219"/>
            <a:ext cx="7200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endParaRPr lang="uk-UA" sz="26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00392" y="5949280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12</a:t>
            </a:r>
            <a:endParaRPr lang="uk-UA" dirty="0"/>
          </a:p>
        </p:txBody>
      </p:sp>
      <p:pic>
        <p:nvPicPr>
          <p:cNvPr id="23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кутник 15"/>
          <p:cNvSpPr/>
          <p:nvPr/>
        </p:nvSpPr>
        <p:spPr>
          <a:xfrm>
            <a:off x="494096" y="836712"/>
            <a:ext cx="76783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Widening Fellowship</a:t>
            </a:r>
            <a:endParaRPr lang="uk-UA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застосовується </a:t>
            </a:r>
            <a:r>
              <a:rPr lang="uk-UA" sz="1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проектних пропозицій, поданих на конкурси </a:t>
            </a:r>
            <a:r>
              <a:rPr lang="en-US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MSCA-IF-EF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uk-U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 8"/>
          <p:cNvSpPr/>
          <p:nvPr/>
        </p:nvSpPr>
        <p:spPr>
          <a:xfrm>
            <a:off x="1259631" y="3691191"/>
            <a:ext cx="21812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країні-учасниці ЄС:</a:t>
            </a:r>
          </a:p>
          <a:p>
            <a:endParaRPr lang="uk-UA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асоційованій країні:</a:t>
            </a:r>
          </a:p>
          <a:p>
            <a:endParaRPr lang="uk-UA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кутник 8"/>
          <p:cNvSpPr/>
          <p:nvPr/>
        </p:nvSpPr>
        <p:spPr>
          <a:xfrm>
            <a:off x="3432346" y="3645024"/>
            <a:ext cx="5460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 smtClean="0">
                <a:solidFill>
                  <a:srgbClr val="005EA4"/>
                </a:solidFill>
              </a:rPr>
              <a:t>Болгарія, </a:t>
            </a:r>
            <a:r>
              <a:rPr lang="uk-UA" sz="1600" i="1" dirty="0">
                <a:solidFill>
                  <a:srgbClr val="005EA4"/>
                </a:solidFill>
              </a:rPr>
              <a:t>Естонія, </a:t>
            </a:r>
            <a:r>
              <a:rPr lang="uk-UA" sz="1600" i="1" dirty="0" smtClean="0">
                <a:solidFill>
                  <a:srgbClr val="005EA4"/>
                </a:solidFill>
              </a:rPr>
              <a:t>Кіпр, Латвія</a:t>
            </a:r>
            <a:r>
              <a:rPr lang="uk-UA" sz="1600" i="1" dirty="0">
                <a:solidFill>
                  <a:srgbClr val="005EA4"/>
                </a:solidFill>
              </a:rPr>
              <a:t>, </a:t>
            </a:r>
            <a:r>
              <a:rPr lang="uk-UA" sz="1600" i="1" dirty="0" smtClean="0">
                <a:solidFill>
                  <a:srgbClr val="005EA4"/>
                </a:solidFill>
              </a:rPr>
              <a:t>Литва, Люксембург, Мальта, Польща, Португалія, Румунія, Словаччина, Словенія, Угорщина, Хорватія, Чехія</a:t>
            </a:r>
          </a:p>
        </p:txBody>
      </p:sp>
      <p:sp>
        <p:nvSpPr>
          <p:cNvPr id="8" name="Прямокутник 8"/>
          <p:cNvSpPr/>
          <p:nvPr/>
        </p:nvSpPr>
        <p:spPr>
          <a:xfrm>
            <a:off x="3432345" y="4618741"/>
            <a:ext cx="5460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 smtClean="0">
                <a:solidFill>
                  <a:srgbClr val="005EA4"/>
                </a:solidFill>
              </a:rPr>
              <a:t>Албанія, </a:t>
            </a:r>
            <a:r>
              <a:rPr lang="uk-UA" sz="1600" i="1" dirty="0">
                <a:solidFill>
                  <a:srgbClr val="005EA4"/>
                </a:solidFill>
              </a:rPr>
              <a:t>Боснія </a:t>
            </a:r>
            <a:r>
              <a:rPr lang="uk-UA" sz="1600" i="1" dirty="0" smtClean="0">
                <a:solidFill>
                  <a:srgbClr val="005EA4"/>
                </a:solidFill>
              </a:rPr>
              <a:t>і Герцеговина, Вірменія, Грузія, Македонія</a:t>
            </a:r>
            <a:r>
              <a:rPr lang="en-US" sz="1600" i="1" dirty="0" smtClean="0">
                <a:solidFill>
                  <a:srgbClr val="005EA4"/>
                </a:solidFill>
              </a:rPr>
              <a:t>, </a:t>
            </a:r>
            <a:r>
              <a:rPr lang="uk-UA" sz="1600" i="1" dirty="0" smtClean="0">
                <a:solidFill>
                  <a:srgbClr val="005EA4"/>
                </a:solidFill>
              </a:rPr>
              <a:t>Молдова, Сербія, Туреччина, Туніс</a:t>
            </a:r>
            <a:r>
              <a:rPr lang="en-US" sz="1600" i="1" dirty="0" smtClean="0">
                <a:solidFill>
                  <a:srgbClr val="005EA4"/>
                </a:solidFill>
              </a:rPr>
              <a:t>, </a:t>
            </a:r>
            <a:r>
              <a:rPr lang="uk-UA" sz="1600" i="1" dirty="0" smtClean="0">
                <a:solidFill>
                  <a:srgbClr val="005EA4"/>
                </a:solidFill>
              </a:rPr>
              <a:t>Україна</a:t>
            </a:r>
            <a:r>
              <a:rPr lang="en-US" sz="1600" i="1" dirty="0" smtClean="0">
                <a:solidFill>
                  <a:srgbClr val="005EA4"/>
                </a:solidFill>
              </a:rPr>
              <a:t>, </a:t>
            </a:r>
            <a:r>
              <a:rPr lang="uk-UA" sz="1600" i="1" dirty="0" smtClean="0">
                <a:solidFill>
                  <a:srgbClr val="005EA4"/>
                </a:solidFill>
              </a:rPr>
              <a:t>Фарерські острови, Чорногорія 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821904" y="1844824"/>
            <a:ext cx="79208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Умови участі у конкурсі: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пропозиції, які подолали допустимий поріг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але не отримали фінансування за основним конкурсом;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установа, яка прийматиме науковця розташована в:</a:t>
            </a:r>
          </a:p>
        </p:txBody>
      </p:sp>
    </p:spTree>
    <p:extLst>
      <p:ext uri="{BB962C8B-B14F-4D97-AF65-F5344CB8AC3E}">
        <p14:creationId xmlns:p14="http://schemas.microsoft.com/office/powerpoint/2010/main" val="15968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82441" y="5952768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13</a:t>
            </a:r>
            <a:endParaRPr lang="uk-UA" dirty="0"/>
          </a:p>
        </p:txBody>
      </p:sp>
      <p:pic>
        <p:nvPicPr>
          <p:cNvPr id="23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323528" y="837219"/>
            <a:ext cx="7200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ITN</a:t>
            </a:r>
            <a:endParaRPr lang="uk-UA" sz="25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99859" y="1484784"/>
            <a:ext cx="82926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покривають витрати (проїзд, проживання) на короткострокові відрядження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(до шести місяців);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міжсекторальна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мобільність </a:t>
            </a:r>
            <a:r>
              <a:rPr lang="uk-UA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бенефіціарів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має бути міжнародною (для </a:t>
            </a:r>
            <a:r>
              <a:rPr lang="uk-UA" altLang="uk-UA" sz="1600" b="1" dirty="0" smtClean="0">
                <a:latin typeface="Arial" charset="0"/>
              </a:rPr>
              <a:t>EID, </a:t>
            </a:r>
            <a:r>
              <a:rPr lang="uk-UA" sz="1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Європейські промислові</a:t>
            </a:r>
            <a:r>
              <a:rPr lang="en-US" sz="1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докторантури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спільний ступінь присуджують лише в установах Європи або за участі європейських </a:t>
            </a:r>
            <a:r>
              <a:rPr lang="uk-UA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бенефіціарів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altLang="uk-UA" sz="1600" b="1" dirty="0" smtClean="0">
                <a:latin typeface="Arial" charset="0"/>
              </a:rPr>
              <a:t>EJD</a:t>
            </a:r>
            <a:r>
              <a:rPr lang="uk-UA" altLang="uk-UA" sz="1600" b="1" dirty="0">
                <a:latin typeface="Arial" charset="0"/>
              </a:rPr>
              <a:t>,</a:t>
            </a:r>
            <a:r>
              <a:rPr lang="uk-UA" altLang="uk-UA" sz="1600" dirty="0">
                <a:latin typeface="Arial" charset="0"/>
              </a:rPr>
              <a:t> </a:t>
            </a:r>
            <a:r>
              <a:rPr lang="uk-UA" sz="1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Європейська спільна </a:t>
            </a:r>
            <a:r>
              <a:rPr lang="uk-UA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докторантура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uk-UA" sz="16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6021288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14</a:t>
            </a:r>
            <a:endParaRPr lang="uk-UA" dirty="0"/>
          </a:p>
        </p:txBody>
      </p:sp>
      <p:pic>
        <p:nvPicPr>
          <p:cNvPr id="4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499" y="5104205"/>
            <a:ext cx="4212305" cy="42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0" b="15979"/>
          <a:stretch/>
        </p:blipFill>
        <p:spPr bwMode="auto">
          <a:xfrm>
            <a:off x="6149620" y="1555461"/>
            <a:ext cx="1584175" cy="3624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20"/>
          <a:stretch/>
        </p:blipFill>
        <p:spPr bwMode="auto">
          <a:xfrm>
            <a:off x="5013368" y="2132856"/>
            <a:ext cx="3856678" cy="285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74" y="2132856"/>
            <a:ext cx="4111681" cy="297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49446"/>
            <a:ext cx="3862343" cy="37452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2981913" y="685865"/>
            <a:ext cx="3176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партнерів за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MSCA</a:t>
            </a:r>
            <a:endParaRPr lang="uk-U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Line 67"/>
          <p:cNvCxnSpPr>
            <a:cxnSpLocks noChangeShapeType="1"/>
          </p:cNvCxnSpPr>
          <p:nvPr/>
        </p:nvCxnSpPr>
        <p:spPr bwMode="auto">
          <a:xfrm>
            <a:off x="4707008" y="1268760"/>
            <a:ext cx="10465" cy="4342331"/>
          </a:xfrm>
          <a:prstGeom prst="line">
            <a:avLst/>
          </a:prstGeom>
          <a:noFill/>
          <a:ln w="50292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829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6021288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15</a:t>
            </a:r>
            <a:endParaRPr lang="uk-UA" dirty="0"/>
          </a:p>
        </p:txBody>
      </p:sp>
      <p:pic>
        <p:nvPicPr>
          <p:cNvPr id="4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увати 14"/>
          <p:cNvGrpSpPr/>
          <p:nvPr/>
        </p:nvGrpSpPr>
        <p:grpSpPr>
          <a:xfrm>
            <a:off x="6897618" y="1196752"/>
            <a:ext cx="1878411" cy="1800200"/>
            <a:chOff x="384951" y="3429000"/>
            <a:chExt cx="1656184" cy="1656184"/>
          </a:xfrm>
        </p:grpSpPr>
        <p:sp>
          <p:nvSpPr>
            <p:cNvPr id="8" name="Freeform 63"/>
            <p:cNvSpPr>
              <a:spLocks/>
            </p:cNvSpPr>
            <p:nvPr/>
          </p:nvSpPr>
          <p:spPr bwMode="auto">
            <a:xfrm>
              <a:off x="384951" y="3429000"/>
              <a:ext cx="1656184" cy="1656184"/>
            </a:xfrm>
            <a:custGeom>
              <a:avLst/>
              <a:gdLst>
                <a:gd name="T0" fmla="+- 0 5522 4412"/>
                <a:gd name="T1" fmla="*/ T0 w 2369"/>
                <a:gd name="T2" fmla="+- 0 701 699"/>
                <a:gd name="T3" fmla="*/ 701 h 2369"/>
                <a:gd name="T4" fmla="+- 0 5376 4412"/>
                <a:gd name="T5" fmla="*/ T4 w 2369"/>
                <a:gd name="T6" fmla="+- 0 719 699"/>
                <a:gd name="T7" fmla="*/ 719 h 2369"/>
                <a:gd name="T8" fmla="+- 0 5236 4412"/>
                <a:gd name="T9" fmla="*/ T8 w 2369"/>
                <a:gd name="T10" fmla="+- 0 755 699"/>
                <a:gd name="T11" fmla="*/ 755 h 2369"/>
                <a:gd name="T12" fmla="+- 0 5103 4412"/>
                <a:gd name="T13" fmla="*/ T12 w 2369"/>
                <a:gd name="T14" fmla="+- 0 806 699"/>
                <a:gd name="T15" fmla="*/ 806 h 2369"/>
                <a:gd name="T16" fmla="+- 0 4979 4412"/>
                <a:gd name="T17" fmla="*/ T16 w 2369"/>
                <a:gd name="T18" fmla="+- 0 873 699"/>
                <a:gd name="T19" fmla="*/ 873 h 2369"/>
                <a:gd name="T20" fmla="+- 0 4864 4412"/>
                <a:gd name="T21" fmla="*/ T20 w 2369"/>
                <a:gd name="T22" fmla="+- 0 953 699"/>
                <a:gd name="T23" fmla="*/ 953 h 2369"/>
                <a:gd name="T24" fmla="+- 0 4759 4412"/>
                <a:gd name="T25" fmla="*/ T24 w 2369"/>
                <a:gd name="T26" fmla="+- 0 1046 699"/>
                <a:gd name="T27" fmla="*/ 1046 h 2369"/>
                <a:gd name="T28" fmla="+- 0 4666 4412"/>
                <a:gd name="T29" fmla="*/ T28 w 2369"/>
                <a:gd name="T30" fmla="+- 0 1150 699"/>
                <a:gd name="T31" fmla="*/ 1150 h 2369"/>
                <a:gd name="T32" fmla="+- 0 4586 4412"/>
                <a:gd name="T33" fmla="*/ T32 w 2369"/>
                <a:gd name="T34" fmla="+- 0 1265 699"/>
                <a:gd name="T35" fmla="*/ 1265 h 2369"/>
                <a:gd name="T36" fmla="+- 0 4520 4412"/>
                <a:gd name="T37" fmla="*/ T36 w 2369"/>
                <a:gd name="T38" fmla="+- 0 1390 699"/>
                <a:gd name="T39" fmla="*/ 1390 h 2369"/>
                <a:gd name="T40" fmla="+- 0 4468 4412"/>
                <a:gd name="T41" fmla="*/ T40 w 2369"/>
                <a:gd name="T42" fmla="+- 0 1522 699"/>
                <a:gd name="T43" fmla="*/ 1522 h 2369"/>
                <a:gd name="T44" fmla="+- 0 4433 4412"/>
                <a:gd name="T45" fmla="*/ T44 w 2369"/>
                <a:gd name="T46" fmla="+- 0 1662 699"/>
                <a:gd name="T47" fmla="*/ 1662 h 2369"/>
                <a:gd name="T48" fmla="+- 0 4415 4412"/>
                <a:gd name="T49" fmla="*/ T48 w 2369"/>
                <a:gd name="T50" fmla="+- 0 1808 699"/>
                <a:gd name="T51" fmla="*/ 1808 h 2369"/>
                <a:gd name="T52" fmla="+- 0 4415 4412"/>
                <a:gd name="T53" fmla="*/ T52 w 2369"/>
                <a:gd name="T54" fmla="+- 0 1958 699"/>
                <a:gd name="T55" fmla="*/ 1958 h 2369"/>
                <a:gd name="T56" fmla="+- 0 4433 4412"/>
                <a:gd name="T57" fmla="*/ T56 w 2369"/>
                <a:gd name="T58" fmla="+- 0 2104 699"/>
                <a:gd name="T59" fmla="*/ 2104 h 2369"/>
                <a:gd name="T60" fmla="+- 0 4468 4412"/>
                <a:gd name="T61" fmla="*/ T60 w 2369"/>
                <a:gd name="T62" fmla="+- 0 2244 699"/>
                <a:gd name="T63" fmla="*/ 2244 h 2369"/>
                <a:gd name="T64" fmla="+- 0 4520 4412"/>
                <a:gd name="T65" fmla="*/ T64 w 2369"/>
                <a:gd name="T66" fmla="+- 0 2377 699"/>
                <a:gd name="T67" fmla="*/ 2377 h 2369"/>
                <a:gd name="T68" fmla="+- 0 4586 4412"/>
                <a:gd name="T69" fmla="*/ T68 w 2369"/>
                <a:gd name="T70" fmla="+- 0 2501 699"/>
                <a:gd name="T71" fmla="*/ 2501 h 2369"/>
                <a:gd name="T72" fmla="+- 0 4666 4412"/>
                <a:gd name="T73" fmla="*/ T72 w 2369"/>
                <a:gd name="T74" fmla="+- 0 2616 699"/>
                <a:gd name="T75" fmla="*/ 2616 h 2369"/>
                <a:gd name="T76" fmla="+- 0 4759 4412"/>
                <a:gd name="T77" fmla="*/ T76 w 2369"/>
                <a:gd name="T78" fmla="+- 0 2721 699"/>
                <a:gd name="T79" fmla="*/ 2721 h 2369"/>
                <a:gd name="T80" fmla="+- 0 4864 4412"/>
                <a:gd name="T81" fmla="*/ T80 w 2369"/>
                <a:gd name="T82" fmla="+- 0 2814 699"/>
                <a:gd name="T83" fmla="*/ 2814 h 2369"/>
                <a:gd name="T84" fmla="+- 0 4979 4412"/>
                <a:gd name="T85" fmla="*/ T84 w 2369"/>
                <a:gd name="T86" fmla="+- 0 2894 699"/>
                <a:gd name="T87" fmla="*/ 2894 h 2369"/>
                <a:gd name="T88" fmla="+- 0 5103 4412"/>
                <a:gd name="T89" fmla="*/ T88 w 2369"/>
                <a:gd name="T90" fmla="+- 0 2960 699"/>
                <a:gd name="T91" fmla="*/ 2960 h 2369"/>
                <a:gd name="T92" fmla="+- 0 5236 4412"/>
                <a:gd name="T93" fmla="*/ T92 w 2369"/>
                <a:gd name="T94" fmla="+- 0 3012 699"/>
                <a:gd name="T95" fmla="*/ 3012 h 2369"/>
                <a:gd name="T96" fmla="+- 0 5376 4412"/>
                <a:gd name="T97" fmla="*/ T96 w 2369"/>
                <a:gd name="T98" fmla="+- 0 3047 699"/>
                <a:gd name="T99" fmla="*/ 3047 h 2369"/>
                <a:gd name="T100" fmla="+- 0 5522 4412"/>
                <a:gd name="T101" fmla="*/ T100 w 2369"/>
                <a:gd name="T102" fmla="+- 0 3065 699"/>
                <a:gd name="T103" fmla="*/ 3065 h 2369"/>
                <a:gd name="T104" fmla="+- 0 5672 4412"/>
                <a:gd name="T105" fmla="*/ T104 w 2369"/>
                <a:gd name="T106" fmla="+- 0 3065 699"/>
                <a:gd name="T107" fmla="*/ 3065 h 2369"/>
                <a:gd name="T108" fmla="+- 0 5818 4412"/>
                <a:gd name="T109" fmla="*/ T108 w 2369"/>
                <a:gd name="T110" fmla="+- 0 3047 699"/>
                <a:gd name="T111" fmla="*/ 3047 h 2369"/>
                <a:gd name="T112" fmla="+- 0 5958 4412"/>
                <a:gd name="T113" fmla="*/ T112 w 2369"/>
                <a:gd name="T114" fmla="+- 0 3012 699"/>
                <a:gd name="T115" fmla="*/ 3012 h 2369"/>
                <a:gd name="T116" fmla="+- 0 6090 4412"/>
                <a:gd name="T117" fmla="*/ T116 w 2369"/>
                <a:gd name="T118" fmla="+- 0 2960 699"/>
                <a:gd name="T119" fmla="*/ 2960 h 2369"/>
                <a:gd name="T120" fmla="+- 0 6215 4412"/>
                <a:gd name="T121" fmla="*/ T120 w 2369"/>
                <a:gd name="T122" fmla="+- 0 2894 699"/>
                <a:gd name="T123" fmla="*/ 2894 h 2369"/>
                <a:gd name="T124" fmla="+- 0 6330 4412"/>
                <a:gd name="T125" fmla="*/ T124 w 2369"/>
                <a:gd name="T126" fmla="+- 0 2814 699"/>
                <a:gd name="T127" fmla="*/ 2814 h 2369"/>
                <a:gd name="T128" fmla="+- 0 6434 4412"/>
                <a:gd name="T129" fmla="*/ T128 w 2369"/>
                <a:gd name="T130" fmla="+- 0 2721 699"/>
                <a:gd name="T131" fmla="*/ 2721 h 2369"/>
                <a:gd name="T132" fmla="+- 0 6527 4412"/>
                <a:gd name="T133" fmla="*/ T132 w 2369"/>
                <a:gd name="T134" fmla="+- 0 2616 699"/>
                <a:gd name="T135" fmla="*/ 2616 h 2369"/>
                <a:gd name="T136" fmla="+- 0 6607 4412"/>
                <a:gd name="T137" fmla="*/ T136 w 2369"/>
                <a:gd name="T138" fmla="+- 0 2501 699"/>
                <a:gd name="T139" fmla="*/ 2501 h 2369"/>
                <a:gd name="T140" fmla="+- 0 6674 4412"/>
                <a:gd name="T141" fmla="*/ T140 w 2369"/>
                <a:gd name="T142" fmla="+- 0 2377 699"/>
                <a:gd name="T143" fmla="*/ 2377 h 2369"/>
                <a:gd name="T144" fmla="+- 0 6725 4412"/>
                <a:gd name="T145" fmla="*/ T144 w 2369"/>
                <a:gd name="T146" fmla="+- 0 2244 699"/>
                <a:gd name="T147" fmla="*/ 2244 h 2369"/>
                <a:gd name="T148" fmla="+- 0 6761 4412"/>
                <a:gd name="T149" fmla="*/ T148 w 2369"/>
                <a:gd name="T150" fmla="+- 0 2104 699"/>
                <a:gd name="T151" fmla="*/ 2104 h 2369"/>
                <a:gd name="T152" fmla="+- 0 6779 4412"/>
                <a:gd name="T153" fmla="*/ T152 w 2369"/>
                <a:gd name="T154" fmla="+- 0 1958 699"/>
                <a:gd name="T155" fmla="*/ 1958 h 2369"/>
                <a:gd name="T156" fmla="+- 0 6779 4412"/>
                <a:gd name="T157" fmla="*/ T156 w 2369"/>
                <a:gd name="T158" fmla="+- 0 1808 699"/>
                <a:gd name="T159" fmla="*/ 1808 h 2369"/>
                <a:gd name="T160" fmla="+- 0 6761 4412"/>
                <a:gd name="T161" fmla="*/ T160 w 2369"/>
                <a:gd name="T162" fmla="+- 0 1662 699"/>
                <a:gd name="T163" fmla="*/ 1662 h 2369"/>
                <a:gd name="T164" fmla="+- 0 6725 4412"/>
                <a:gd name="T165" fmla="*/ T164 w 2369"/>
                <a:gd name="T166" fmla="+- 0 1522 699"/>
                <a:gd name="T167" fmla="*/ 1522 h 2369"/>
                <a:gd name="T168" fmla="+- 0 6674 4412"/>
                <a:gd name="T169" fmla="*/ T168 w 2369"/>
                <a:gd name="T170" fmla="+- 0 1390 699"/>
                <a:gd name="T171" fmla="*/ 1390 h 2369"/>
                <a:gd name="T172" fmla="+- 0 6607 4412"/>
                <a:gd name="T173" fmla="*/ T172 w 2369"/>
                <a:gd name="T174" fmla="+- 0 1265 699"/>
                <a:gd name="T175" fmla="*/ 1265 h 2369"/>
                <a:gd name="T176" fmla="+- 0 6527 4412"/>
                <a:gd name="T177" fmla="*/ T176 w 2369"/>
                <a:gd name="T178" fmla="+- 0 1150 699"/>
                <a:gd name="T179" fmla="*/ 1150 h 2369"/>
                <a:gd name="T180" fmla="+- 0 6434 4412"/>
                <a:gd name="T181" fmla="*/ T180 w 2369"/>
                <a:gd name="T182" fmla="+- 0 1046 699"/>
                <a:gd name="T183" fmla="*/ 1046 h 2369"/>
                <a:gd name="T184" fmla="+- 0 6330 4412"/>
                <a:gd name="T185" fmla="*/ T184 w 2369"/>
                <a:gd name="T186" fmla="+- 0 953 699"/>
                <a:gd name="T187" fmla="*/ 953 h 2369"/>
                <a:gd name="T188" fmla="+- 0 6215 4412"/>
                <a:gd name="T189" fmla="*/ T188 w 2369"/>
                <a:gd name="T190" fmla="+- 0 873 699"/>
                <a:gd name="T191" fmla="*/ 873 h 2369"/>
                <a:gd name="T192" fmla="+- 0 6090 4412"/>
                <a:gd name="T193" fmla="*/ T192 w 2369"/>
                <a:gd name="T194" fmla="+- 0 806 699"/>
                <a:gd name="T195" fmla="*/ 806 h 2369"/>
                <a:gd name="T196" fmla="+- 0 5958 4412"/>
                <a:gd name="T197" fmla="*/ T196 w 2369"/>
                <a:gd name="T198" fmla="+- 0 755 699"/>
                <a:gd name="T199" fmla="*/ 755 h 2369"/>
                <a:gd name="T200" fmla="+- 0 5818 4412"/>
                <a:gd name="T201" fmla="*/ T200 w 2369"/>
                <a:gd name="T202" fmla="+- 0 719 699"/>
                <a:gd name="T203" fmla="*/ 719 h 2369"/>
                <a:gd name="T204" fmla="+- 0 5672 4412"/>
                <a:gd name="T205" fmla="*/ T204 w 2369"/>
                <a:gd name="T206" fmla="+- 0 701 699"/>
                <a:gd name="T207" fmla="*/ 701 h 236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</a:cxnLst>
              <a:rect l="0" t="0" r="r" b="b"/>
              <a:pathLst>
                <a:path w="2369" h="2369">
                  <a:moveTo>
                    <a:pt x="1185" y="0"/>
                  </a:moveTo>
                  <a:lnTo>
                    <a:pt x="1110" y="2"/>
                  </a:lnTo>
                  <a:lnTo>
                    <a:pt x="1036" y="9"/>
                  </a:lnTo>
                  <a:lnTo>
                    <a:pt x="964" y="20"/>
                  </a:lnTo>
                  <a:lnTo>
                    <a:pt x="893" y="36"/>
                  </a:lnTo>
                  <a:lnTo>
                    <a:pt x="824" y="56"/>
                  </a:lnTo>
                  <a:lnTo>
                    <a:pt x="757" y="80"/>
                  </a:lnTo>
                  <a:lnTo>
                    <a:pt x="691" y="107"/>
                  </a:lnTo>
                  <a:lnTo>
                    <a:pt x="628" y="139"/>
                  </a:lnTo>
                  <a:lnTo>
                    <a:pt x="567" y="174"/>
                  </a:lnTo>
                  <a:lnTo>
                    <a:pt x="508" y="212"/>
                  </a:lnTo>
                  <a:lnTo>
                    <a:pt x="452" y="254"/>
                  </a:lnTo>
                  <a:lnTo>
                    <a:pt x="398" y="299"/>
                  </a:lnTo>
                  <a:lnTo>
                    <a:pt x="347" y="347"/>
                  </a:lnTo>
                  <a:lnTo>
                    <a:pt x="299" y="398"/>
                  </a:lnTo>
                  <a:lnTo>
                    <a:pt x="254" y="451"/>
                  </a:lnTo>
                  <a:lnTo>
                    <a:pt x="213" y="508"/>
                  </a:lnTo>
                  <a:lnTo>
                    <a:pt x="174" y="566"/>
                  </a:lnTo>
                  <a:lnTo>
                    <a:pt x="139" y="627"/>
                  </a:lnTo>
                  <a:lnTo>
                    <a:pt x="108" y="691"/>
                  </a:lnTo>
                  <a:lnTo>
                    <a:pt x="80" y="756"/>
                  </a:lnTo>
                  <a:lnTo>
                    <a:pt x="56" y="823"/>
                  </a:lnTo>
                  <a:lnTo>
                    <a:pt x="37" y="893"/>
                  </a:lnTo>
                  <a:lnTo>
                    <a:pt x="21" y="963"/>
                  </a:lnTo>
                  <a:lnTo>
                    <a:pt x="10" y="1036"/>
                  </a:lnTo>
                  <a:lnTo>
                    <a:pt x="3" y="1109"/>
                  </a:lnTo>
                  <a:lnTo>
                    <a:pt x="0" y="1184"/>
                  </a:lnTo>
                  <a:lnTo>
                    <a:pt x="3" y="1259"/>
                  </a:lnTo>
                  <a:lnTo>
                    <a:pt x="10" y="1333"/>
                  </a:lnTo>
                  <a:lnTo>
                    <a:pt x="21" y="1405"/>
                  </a:lnTo>
                  <a:lnTo>
                    <a:pt x="37" y="1476"/>
                  </a:lnTo>
                  <a:lnTo>
                    <a:pt x="56" y="1545"/>
                  </a:lnTo>
                  <a:lnTo>
                    <a:pt x="80" y="1612"/>
                  </a:lnTo>
                  <a:lnTo>
                    <a:pt x="108" y="1678"/>
                  </a:lnTo>
                  <a:lnTo>
                    <a:pt x="139" y="1741"/>
                  </a:lnTo>
                  <a:lnTo>
                    <a:pt x="174" y="1802"/>
                  </a:lnTo>
                  <a:lnTo>
                    <a:pt x="213" y="1861"/>
                  </a:lnTo>
                  <a:lnTo>
                    <a:pt x="254" y="1917"/>
                  </a:lnTo>
                  <a:lnTo>
                    <a:pt x="299" y="1971"/>
                  </a:lnTo>
                  <a:lnTo>
                    <a:pt x="347" y="2022"/>
                  </a:lnTo>
                  <a:lnTo>
                    <a:pt x="398" y="2070"/>
                  </a:lnTo>
                  <a:lnTo>
                    <a:pt x="452" y="2115"/>
                  </a:lnTo>
                  <a:lnTo>
                    <a:pt x="508" y="2156"/>
                  </a:lnTo>
                  <a:lnTo>
                    <a:pt x="567" y="2195"/>
                  </a:lnTo>
                  <a:lnTo>
                    <a:pt x="628" y="2230"/>
                  </a:lnTo>
                  <a:lnTo>
                    <a:pt x="691" y="2261"/>
                  </a:lnTo>
                  <a:lnTo>
                    <a:pt x="757" y="2289"/>
                  </a:lnTo>
                  <a:lnTo>
                    <a:pt x="824" y="2313"/>
                  </a:lnTo>
                  <a:lnTo>
                    <a:pt x="893" y="2333"/>
                  </a:lnTo>
                  <a:lnTo>
                    <a:pt x="964" y="2348"/>
                  </a:lnTo>
                  <a:lnTo>
                    <a:pt x="1036" y="2359"/>
                  </a:lnTo>
                  <a:lnTo>
                    <a:pt x="1110" y="2366"/>
                  </a:lnTo>
                  <a:lnTo>
                    <a:pt x="1185" y="2369"/>
                  </a:lnTo>
                  <a:lnTo>
                    <a:pt x="1260" y="2366"/>
                  </a:lnTo>
                  <a:lnTo>
                    <a:pt x="1333" y="2359"/>
                  </a:lnTo>
                  <a:lnTo>
                    <a:pt x="1406" y="2348"/>
                  </a:lnTo>
                  <a:lnTo>
                    <a:pt x="1476" y="2333"/>
                  </a:lnTo>
                  <a:lnTo>
                    <a:pt x="1546" y="2313"/>
                  </a:lnTo>
                  <a:lnTo>
                    <a:pt x="1613" y="2289"/>
                  </a:lnTo>
                  <a:lnTo>
                    <a:pt x="1678" y="2261"/>
                  </a:lnTo>
                  <a:lnTo>
                    <a:pt x="1742" y="2230"/>
                  </a:lnTo>
                  <a:lnTo>
                    <a:pt x="1803" y="2195"/>
                  </a:lnTo>
                  <a:lnTo>
                    <a:pt x="1862" y="2156"/>
                  </a:lnTo>
                  <a:lnTo>
                    <a:pt x="1918" y="2115"/>
                  </a:lnTo>
                  <a:lnTo>
                    <a:pt x="1971" y="2070"/>
                  </a:lnTo>
                  <a:lnTo>
                    <a:pt x="2022" y="2022"/>
                  </a:lnTo>
                  <a:lnTo>
                    <a:pt x="2070" y="1971"/>
                  </a:lnTo>
                  <a:lnTo>
                    <a:pt x="2115" y="1917"/>
                  </a:lnTo>
                  <a:lnTo>
                    <a:pt x="2157" y="1861"/>
                  </a:lnTo>
                  <a:lnTo>
                    <a:pt x="2195" y="1802"/>
                  </a:lnTo>
                  <a:lnTo>
                    <a:pt x="2230" y="1741"/>
                  </a:lnTo>
                  <a:lnTo>
                    <a:pt x="2262" y="1678"/>
                  </a:lnTo>
                  <a:lnTo>
                    <a:pt x="2289" y="1612"/>
                  </a:lnTo>
                  <a:lnTo>
                    <a:pt x="2313" y="1545"/>
                  </a:lnTo>
                  <a:lnTo>
                    <a:pt x="2333" y="1476"/>
                  </a:lnTo>
                  <a:lnTo>
                    <a:pt x="2349" y="1405"/>
                  </a:lnTo>
                  <a:lnTo>
                    <a:pt x="2360" y="1333"/>
                  </a:lnTo>
                  <a:lnTo>
                    <a:pt x="2367" y="1259"/>
                  </a:lnTo>
                  <a:lnTo>
                    <a:pt x="2369" y="1184"/>
                  </a:lnTo>
                  <a:lnTo>
                    <a:pt x="2367" y="1109"/>
                  </a:lnTo>
                  <a:lnTo>
                    <a:pt x="2360" y="1036"/>
                  </a:lnTo>
                  <a:lnTo>
                    <a:pt x="2349" y="963"/>
                  </a:lnTo>
                  <a:lnTo>
                    <a:pt x="2333" y="893"/>
                  </a:lnTo>
                  <a:lnTo>
                    <a:pt x="2313" y="823"/>
                  </a:lnTo>
                  <a:lnTo>
                    <a:pt x="2289" y="756"/>
                  </a:lnTo>
                  <a:lnTo>
                    <a:pt x="2262" y="691"/>
                  </a:lnTo>
                  <a:lnTo>
                    <a:pt x="2230" y="627"/>
                  </a:lnTo>
                  <a:lnTo>
                    <a:pt x="2195" y="566"/>
                  </a:lnTo>
                  <a:lnTo>
                    <a:pt x="2157" y="508"/>
                  </a:lnTo>
                  <a:lnTo>
                    <a:pt x="2115" y="451"/>
                  </a:lnTo>
                  <a:lnTo>
                    <a:pt x="2070" y="398"/>
                  </a:lnTo>
                  <a:lnTo>
                    <a:pt x="2022" y="347"/>
                  </a:lnTo>
                  <a:lnTo>
                    <a:pt x="1971" y="299"/>
                  </a:lnTo>
                  <a:lnTo>
                    <a:pt x="1918" y="254"/>
                  </a:lnTo>
                  <a:lnTo>
                    <a:pt x="1862" y="212"/>
                  </a:lnTo>
                  <a:lnTo>
                    <a:pt x="1803" y="174"/>
                  </a:lnTo>
                  <a:lnTo>
                    <a:pt x="1742" y="139"/>
                  </a:lnTo>
                  <a:lnTo>
                    <a:pt x="1678" y="107"/>
                  </a:lnTo>
                  <a:lnTo>
                    <a:pt x="1613" y="80"/>
                  </a:lnTo>
                  <a:lnTo>
                    <a:pt x="1546" y="56"/>
                  </a:lnTo>
                  <a:lnTo>
                    <a:pt x="1476" y="36"/>
                  </a:lnTo>
                  <a:lnTo>
                    <a:pt x="1406" y="20"/>
                  </a:lnTo>
                  <a:lnTo>
                    <a:pt x="1333" y="9"/>
                  </a:lnTo>
                  <a:lnTo>
                    <a:pt x="1260" y="2"/>
                  </a:lnTo>
                  <a:lnTo>
                    <a:pt x="1185" y="0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/>
            </a:p>
          </p:txBody>
        </p:sp>
        <p:sp>
          <p:nvSpPr>
            <p:cNvPr id="11" name="Text Box 58"/>
            <p:cNvSpPr txBox="1">
              <a:spLocks noChangeArrowheads="1"/>
            </p:cNvSpPr>
            <p:nvPr/>
          </p:nvSpPr>
          <p:spPr bwMode="auto">
            <a:xfrm>
              <a:off x="451988" y="3886569"/>
              <a:ext cx="1504315" cy="741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/>
              <a:r>
                <a:rPr lang="uk-UA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Максимальна кількість сторінок </a:t>
              </a:r>
              <a:r>
                <a:rPr lang="uk-UA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uk-UA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без додатків</a:t>
              </a:r>
              <a:r>
                <a:rPr lang="uk-UA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— 30</a:t>
              </a:r>
              <a:endParaRPr lang="uk-UA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кутник 11"/>
          <p:cNvSpPr/>
          <p:nvPr/>
        </p:nvSpPr>
        <p:spPr>
          <a:xfrm>
            <a:off x="827584" y="1196752"/>
            <a:ext cx="468301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b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Частина </a:t>
            </a:r>
            <a:r>
              <a:rPr lang="uk-UA" sz="1600" b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А:</a:t>
            </a:r>
          </a:p>
          <a:p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загальна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інформація за проектом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відомості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учасників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проекту;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етичні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841423" y="2924944"/>
            <a:ext cx="761900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Частина </a:t>
            </a:r>
            <a:r>
              <a:rPr lang="uk-UA" sz="1600" b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Excellence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(актуальність; чітке формулювання </a:t>
            </a:r>
            <a:r>
              <a:rPr lang="uk-UA" alt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мети і завдань; опис </a:t>
            </a:r>
            <a:r>
              <a:rPr lang="uk-UA" altLang="uk-UA" sz="1300" dirty="0" smtClean="0">
                <a:latin typeface="Arial" charset="0"/>
              </a:rPr>
              <a:t>новітніх підходів </a:t>
            </a:r>
            <a:r>
              <a:rPr lang="uk-UA" altLang="uk-UA" sz="1300" dirty="0">
                <a:latin typeface="Arial" charset="0"/>
              </a:rPr>
              <a:t>до вирішення завдань</a:t>
            </a:r>
            <a:r>
              <a:rPr lang="uk-UA" altLang="uk-UA" sz="1300" dirty="0">
                <a:latin typeface="Arial" panose="020B0604020202020204" pitchFamily="34" charset="0"/>
                <a:cs typeface="Arial" panose="020B0604020202020204" pitchFamily="34" charset="0"/>
              </a:rPr>
              <a:t>, опис </a:t>
            </a:r>
            <a:r>
              <a:rPr lang="uk-UA" alt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методології;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відповідність </a:t>
            </a:r>
            <a:r>
              <a:rPr lang="uk-UA" sz="1300" dirty="0">
                <a:latin typeface="Arial" panose="020B0604020202020204" pitchFamily="34" charset="0"/>
                <a:cs typeface="Arial" panose="020B0604020202020204" pitchFamily="34" charset="0"/>
              </a:rPr>
              <a:t>цілей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300" dirty="0">
                <a:latin typeface="Arial" panose="020B0604020202020204" pitchFamily="34" charset="0"/>
                <a:cs typeface="Arial" panose="020B0604020202020204" pitchFamily="34" charset="0"/>
              </a:rPr>
              <a:t>завдань проекту європейським програмам, пріоритетам,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платформам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uk-U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(опис </a:t>
            </a:r>
            <a:r>
              <a:rPr lang="uk-UA" sz="1300" dirty="0">
                <a:latin typeface="Arial" panose="020B0604020202020204" pitchFamily="34" charset="0"/>
                <a:cs typeface="Arial" panose="020B0604020202020204" pitchFamily="34" charset="0"/>
              </a:rPr>
              <a:t>очікуваних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результатів; практична </a:t>
            </a:r>
            <a:r>
              <a:rPr lang="uk-UA" sz="1300" dirty="0">
                <a:latin typeface="Arial" panose="020B0604020202020204" pitchFamily="34" charset="0"/>
                <a:cs typeface="Arial" panose="020B0604020202020204" pitchFamily="34" charset="0"/>
              </a:rPr>
              <a:t>значимість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результатів проекту; </a:t>
            </a:r>
            <a:r>
              <a:rPr lang="uk-UA" alt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механізми </a:t>
            </a:r>
            <a:r>
              <a:rPr lang="uk-UA" altLang="uk-UA" sz="1300" dirty="0">
                <a:latin typeface="Arial" panose="020B0604020202020204" pitchFamily="34" charset="0"/>
                <a:cs typeface="Arial" panose="020B0604020202020204" pitchFamily="34" charset="0"/>
              </a:rPr>
              <a:t>поширення і використання результатів </a:t>
            </a:r>
            <a:r>
              <a:rPr lang="uk-UA" alt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проекту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mplementation</a:t>
            </a: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alt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управління; робочий план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 управління ризиками; інтелектуальна власність);</a:t>
            </a:r>
            <a:endParaRPr lang="uk-UA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Capacity of the Participating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300" dirty="0">
                <a:latin typeface="Arial" panose="020B0604020202020204" pitchFamily="34" charset="0"/>
                <a:cs typeface="Arial" panose="020B0604020202020204" pitchFamily="34" charset="0"/>
              </a:rPr>
              <a:t>досвід міжнародної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співпраці;</a:t>
            </a:r>
            <a:r>
              <a:rPr lang="uk-UA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досвід за напрямом досліджень, за яким подається проект; </a:t>
            </a:r>
            <a:r>
              <a:rPr lang="uk-UA" alt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наявність </a:t>
            </a:r>
            <a:r>
              <a:rPr lang="uk-UA" altLang="uk-UA" sz="1300" dirty="0">
                <a:latin typeface="Arial" panose="020B0604020202020204" pitchFamily="34" charset="0"/>
                <a:cs typeface="Arial" panose="020B0604020202020204" pitchFamily="34" charset="0"/>
              </a:rPr>
              <a:t>необхідних умов для виконання </a:t>
            </a:r>
            <a:r>
              <a:rPr lang="uk-UA" alt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проекту</a:t>
            </a:r>
            <a:r>
              <a:rPr lang="uk-U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14" name="Прямокутник 13"/>
          <p:cNvSpPr/>
          <p:nvPr/>
        </p:nvSpPr>
        <p:spPr>
          <a:xfrm>
            <a:off x="2339752" y="669960"/>
            <a:ext cx="3844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проектної пропозиції</a:t>
            </a:r>
          </a:p>
        </p:txBody>
      </p:sp>
    </p:spTree>
    <p:extLst>
      <p:ext uri="{BB962C8B-B14F-4D97-AF65-F5344CB8AC3E}">
        <p14:creationId xmlns:p14="http://schemas.microsoft.com/office/powerpoint/2010/main" val="19106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941041" y="1245944"/>
            <a:ext cx="741682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Веб-сайт «Дії Марії </a:t>
            </a:r>
            <a:r>
              <a:rPr lang="uk-UA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Склодовської-Кюрі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2000" b="1" u="sng" dirty="0" smtClean="0">
                <a:solidFill>
                  <a:srgbClr val="C00000"/>
                </a:solidFill>
                <a:hlinkClick r:id="rId4"/>
              </a:rPr>
              <a:t>http</a:t>
            </a:r>
            <a:r>
              <a:rPr lang="en-US" sz="2000" b="1" u="sng" dirty="0">
                <a:solidFill>
                  <a:srgbClr val="C00000"/>
                </a:solidFill>
                <a:hlinkClick r:id="rId4"/>
              </a:rPr>
              <a:t>://ec.europa.eu/mariecurieactions</a:t>
            </a:r>
            <a:r>
              <a:rPr lang="en-US" sz="2000" b="1" u="sng" dirty="0">
                <a:solidFill>
                  <a:srgbClr val="C00000"/>
                </a:solidFill>
              </a:rPr>
              <a:t> </a:t>
            </a:r>
          </a:p>
          <a:p>
            <a:pPr algn="ctr">
              <a:buFont typeface="Arial" charset="0"/>
              <a:buNone/>
              <a:defRPr/>
            </a:pPr>
            <a:endParaRPr lang="uk-UA" b="1" u="sng" dirty="0">
              <a:solidFill>
                <a:srgbClr val="0F5494"/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uk-U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Веб-сайт «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Tender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>
              <a:buFont typeface="Arial" charset="0"/>
              <a:buNone/>
              <a:defRPr/>
            </a:pPr>
            <a:r>
              <a:rPr lang="en-GB" sz="2000" b="1" u="sng" dirty="0">
                <a:solidFill>
                  <a:srgbClr val="C00000"/>
                </a:solidFill>
              </a:rPr>
              <a:t>https://ec.europa.eu/info/funding-tenders/opportunities/portal/screen/home</a:t>
            </a:r>
            <a:endParaRPr lang="uk-UA" sz="2000" b="1" u="sng" dirty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en-GB" sz="2000" b="1" u="sng" dirty="0" smtClean="0">
              <a:solidFill>
                <a:srgbClr val="0F5494"/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en-GB" sz="2000" b="1" u="sng" dirty="0" smtClean="0">
              <a:solidFill>
                <a:srgbClr val="0F5494"/>
              </a:solidFill>
            </a:endParaRPr>
          </a:p>
          <a:p>
            <a:pPr algn="ctr">
              <a:defRPr/>
            </a:pP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Net4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проект мережі НКП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2000" b="1" i="1" u="sng" dirty="0" smtClean="0">
                <a:solidFill>
                  <a:srgbClr val="0F5494"/>
                </a:solidFill>
              </a:rPr>
              <a:t>https</a:t>
            </a:r>
            <a:r>
              <a:rPr lang="en-US" sz="2000" b="1" i="1" u="sng" dirty="0">
                <a:solidFill>
                  <a:srgbClr val="0F5494"/>
                </a:solidFill>
              </a:rPr>
              <a:t>://www.net4mobility.eu/</a:t>
            </a:r>
            <a:endParaRPr lang="uk-UA" sz="2000" b="1" i="1" u="sng" dirty="0">
              <a:solidFill>
                <a:srgbClr val="0F5494"/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en-GB" sz="2000" b="1" i="1" u="sng" dirty="0">
              <a:solidFill>
                <a:srgbClr val="0F5494"/>
              </a:solidFill>
            </a:endParaRPr>
          </a:p>
        </p:txBody>
      </p:sp>
      <p:sp>
        <p:nvSpPr>
          <p:cNvPr id="5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6021288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16</a:t>
            </a:r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2627784" y="4581128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>
                <a:solidFill>
                  <a:srgbClr val="0F5494"/>
                </a:solidFill>
              </a:rPr>
              <a:t>https://www.net4mobility.eu/eoi.html</a:t>
            </a:r>
            <a:endParaRPr lang="uk-UA" sz="2000" b="1" i="1" u="sng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00392" y="5949280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17</a:t>
            </a:r>
            <a:endParaRPr lang="uk-UA" dirty="0"/>
          </a:p>
        </p:txBody>
      </p:sp>
      <p:pic>
        <p:nvPicPr>
          <p:cNvPr id="9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2"/>
          <p:cNvSpPr>
            <a:spLocks noGrp="1"/>
          </p:cNvSpPr>
          <p:nvPr>
            <p:ph type="title"/>
          </p:nvPr>
        </p:nvSpPr>
        <p:spPr>
          <a:xfrm>
            <a:off x="500034" y="928670"/>
            <a:ext cx="6786610" cy="892026"/>
          </a:xfrm>
        </p:spPr>
        <p:txBody>
          <a:bodyPr>
            <a:noAutofit/>
          </a:bodyPr>
          <a:lstStyle/>
          <a:p>
            <a:r>
              <a:rPr lang="uk-UA" sz="1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НКП «Дії </a:t>
            </a:r>
            <a:r>
              <a:rPr lang="uk-UA" sz="1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Марії Кюрі для розвитку навичок, навчання та кар'єри» </a:t>
            </a:r>
            <a:r>
              <a:rPr lang="uk-UA" sz="1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Національного університету  </a:t>
            </a:r>
            <a:r>
              <a:rPr lang="uk-UA" sz="1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«Львівська політехніка» </a:t>
            </a:r>
            <a:br>
              <a:rPr lang="uk-UA" sz="1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1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кутник 14"/>
          <p:cNvSpPr>
            <a:spLocks noChangeArrowheads="1"/>
          </p:cNvSpPr>
          <p:nvPr/>
        </p:nvSpPr>
        <p:spPr bwMode="auto">
          <a:xfrm>
            <a:off x="1285875" y="2720257"/>
            <a:ext cx="5822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uk-UA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Веб-сайт НКП: </a:t>
            </a:r>
            <a:r>
              <a:rPr lang="en-US" altLang="uk-UA" sz="2000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http://lp.edu.ua/ncpmka</a:t>
            </a:r>
            <a:endParaRPr lang="uk-UA" altLang="uk-UA" sz="2000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" name="Прямокутник 17"/>
          <p:cNvSpPr>
            <a:spLocks noChangeArrowheads="1"/>
          </p:cNvSpPr>
          <p:nvPr/>
        </p:nvSpPr>
        <p:spPr bwMode="auto">
          <a:xfrm>
            <a:off x="1285875" y="3388077"/>
            <a:ext cx="29988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uk-UA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E-mail: </a:t>
            </a:r>
            <a:r>
              <a:rPr lang="en-US" altLang="uk-UA" sz="1800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  <a:hlinkClick r:id="rId4"/>
              </a:rPr>
              <a:t>lazko@lp.edu.ua</a:t>
            </a:r>
            <a:endParaRPr lang="en-US" altLang="uk-UA" sz="1800" dirty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Прямокутник 17"/>
          <p:cNvSpPr>
            <a:spLocks noChangeArrowheads="1"/>
          </p:cNvSpPr>
          <p:nvPr/>
        </p:nvSpPr>
        <p:spPr bwMode="auto">
          <a:xfrm>
            <a:off x="1285875" y="4055840"/>
            <a:ext cx="2563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uk-UA" altLang="uk-UA" sz="1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Тел</a:t>
            </a:r>
            <a:r>
              <a:rPr lang="uk-UA" altLang="uk-UA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r>
              <a:rPr lang="en-US" altLang="uk-UA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: </a:t>
            </a:r>
            <a:r>
              <a:rPr lang="uk-UA" altLang="uk-UA" sz="1800" b="1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032 258 27 46</a:t>
            </a:r>
            <a:endParaRPr lang="uk-UA" altLang="uk-UA" sz="1800" u="sng" dirty="0">
              <a:solidFill>
                <a:srgbClr val="0070C0"/>
              </a:solidFill>
              <a:latin typeface="Arial Black" pitchFamily="34" charset="0"/>
              <a:cs typeface="Times New Roman" pitchFamily="18" charset="0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18896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82441" y="5952768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</a:t>
            </a:r>
            <a:endParaRPr lang="uk-UA" dirty="0"/>
          </a:p>
        </p:txBody>
      </p:sp>
      <p:pic>
        <p:nvPicPr>
          <p:cNvPr id="23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682822"/>
            <a:ext cx="1728192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</a:t>
            </a:r>
            <a:r>
              <a:rPr lang="uk-UA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ДІЙ /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MSCA</a:t>
            </a:r>
            <a:endParaRPr lang="uk-U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67145332"/>
              </p:ext>
            </p:extLst>
          </p:nvPr>
        </p:nvGraphicFramePr>
        <p:xfrm>
          <a:off x="611560" y="1124744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39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6021288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810591"/>
            <a:ext cx="65008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Участь українських представників</a:t>
            </a:r>
          </a:p>
          <a:p>
            <a:pPr algn="ctr"/>
            <a:r>
              <a:rPr lang="uk-UA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Горизонті</a:t>
            </a:r>
            <a:r>
              <a:rPr lang="en-US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r>
              <a:rPr lang="uk-UA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MSCA </a:t>
            </a:r>
            <a:endParaRPr lang="uk-UA" sz="2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Діаграма 7"/>
          <p:cNvGraphicFramePr/>
          <p:nvPr>
            <p:extLst>
              <p:ext uri="{D42A27DB-BD31-4B8C-83A1-F6EECF244321}">
                <p14:modId xmlns:p14="http://schemas.microsoft.com/office/powerpoint/2010/main" val="4019576498"/>
              </p:ext>
            </p:extLst>
          </p:nvPr>
        </p:nvGraphicFramePr>
        <p:xfrm>
          <a:off x="539552" y="2204864"/>
          <a:ext cx="806489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27585" y="2060848"/>
            <a:ext cx="4104456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Усього 42 організації</a:t>
            </a:r>
          </a:p>
          <a:p>
            <a:pPr>
              <a:lnSpc>
                <a:spcPct val="150000"/>
              </a:lnSpc>
            </a:pPr>
            <a:r>
              <a:rPr lang="uk-UA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Обсяг фінансування – 7712,6 тис. євро</a:t>
            </a:r>
            <a:endParaRPr lang="uk-UA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6021288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4</a:t>
            </a:r>
            <a:endParaRPr lang="uk-UA" dirty="0"/>
          </a:p>
        </p:txBody>
      </p:sp>
      <p:pic>
        <p:nvPicPr>
          <p:cNvPr id="4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2535940070"/>
              </p:ext>
            </p:extLst>
          </p:nvPr>
        </p:nvGraphicFramePr>
        <p:xfrm>
          <a:off x="395536" y="2780928"/>
          <a:ext cx="2808312" cy="199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Таблиця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09084"/>
              </p:ext>
            </p:extLst>
          </p:nvPr>
        </p:nvGraphicFramePr>
        <p:xfrm>
          <a:off x="3651076" y="2204864"/>
          <a:ext cx="4706789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Project Acronym</a:t>
                      </a:r>
                      <a:endParaRPr lang="uk-UA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F0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Participations (Ukraine)</a:t>
                      </a:r>
                      <a:endParaRPr lang="uk-UA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F0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ToA</a:t>
                      </a:r>
                      <a:endParaRPr lang="uk-UA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F0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EU Contribution</a:t>
                      </a:r>
                      <a:endParaRPr lang="uk-UA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F0E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RISE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€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570.400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AMR-TB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RISE</a:t>
                      </a:r>
                      <a:endParaRPr lang="uk-UA" sz="1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€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510.600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INNOVA4TB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RISE</a:t>
                      </a:r>
                      <a:endParaRPr lang="uk-UA" sz="1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€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381.800</a:t>
                      </a:r>
                      <a:endParaRPr lang="uk-UA" sz="1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-Weld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RISE</a:t>
                      </a:r>
                      <a:endParaRPr lang="uk-UA" sz="1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€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73.600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TADFlife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ITN</a:t>
                      </a:r>
                      <a:endParaRPr lang="uk-UA" sz="1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€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221.946</a:t>
                      </a:r>
                      <a:endParaRPr lang="uk-UA" sz="1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Прямокутник 8"/>
          <p:cNvSpPr/>
          <p:nvPr/>
        </p:nvSpPr>
        <p:spPr>
          <a:xfrm>
            <a:off x="385292" y="1916832"/>
            <a:ext cx="29065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Підписано </a:t>
            </a:r>
            <a:r>
              <a:rPr lang="uk-UA" sz="1600" b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1600" b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600" b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ять Грантових Угод </a:t>
            </a:r>
            <a:r>
              <a:rPr lang="en-US" sz="1600" b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sz="1600" b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sz="1600" b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суму </a:t>
            </a:r>
            <a:r>
              <a:rPr lang="uk-UA" sz="1600" b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1758,3 </a:t>
            </a:r>
            <a:r>
              <a:rPr lang="uk-UA" sz="1600" b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тис. євро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908720"/>
            <a:ext cx="1011001" cy="46166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рік</a:t>
            </a:r>
            <a:endParaRPr lang="uk-UA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6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6021288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288620" y="1340768"/>
            <a:ext cx="65008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Актуальні конкурси у 2019 році</a:t>
            </a:r>
            <a:endParaRPr lang="uk-UA" sz="2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86132"/>
              </p:ext>
            </p:extLst>
          </p:nvPr>
        </p:nvGraphicFramePr>
        <p:xfrm>
          <a:off x="755576" y="1988840"/>
          <a:ext cx="7632848" cy="3251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0858"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Ідентифікатор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конкурсу</a:t>
                      </a:r>
                      <a:endParaRPr lang="uk-UA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Дата відкриття конкурсу</a:t>
                      </a:r>
                      <a:endParaRPr lang="uk-UA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Термін подання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проектних пропозицій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Статус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43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MSCA-</a:t>
                      </a:r>
                      <a:r>
                        <a:rPr lang="uk-UA" sz="15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RISE</a:t>
                      </a: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-2019</a:t>
                      </a:r>
                      <a:r>
                        <a:rPr lang="uk-UA" sz="15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(MSCA-RISE) 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04.12.2018</a:t>
                      </a:r>
                      <a:endParaRPr lang="uk-U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02.04.2019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MSCA-</a:t>
                      </a:r>
                      <a:r>
                        <a:rPr lang="uk-UA" sz="15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IF</a:t>
                      </a: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-2019</a:t>
                      </a:r>
                    </a:p>
                    <a:p>
                      <a:pPr algn="just"/>
                      <a:endParaRPr lang="en-US" sz="5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1" dirty="0" smtClean="0"/>
                    </a:p>
                    <a:p>
                      <a:pPr algn="ctr"/>
                      <a:r>
                        <a:rPr lang="en-US" b="1" dirty="0" smtClean="0"/>
                        <a:t>1</a:t>
                      </a:r>
                      <a:r>
                        <a:rPr lang="uk-UA" b="1" dirty="0" smtClean="0"/>
                        <a:t>1.04.</a:t>
                      </a:r>
                      <a:r>
                        <a:rPr lang="en-US" b="1" dirty="0" smtClean="0"/>
                        <a:t>201</a:t>
                      </a:r>
                      <a:r>
                        <a:rPr lang="uk-UA" b="1" dirty="0" smtClean="0"/>
                        <a:t>9</a:t>
                      </a:r>
                      <a:endParaRPr lang="uk-U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1" dirty="0" smtClean="0"/>
                    </a:p>
                    <a:p>
                      <a:pPr algn="ctr"/>
                      <a:r>
                        <a:rPr lang="uk-UA" b="1" dirty="0" smtClean="0"/>
                        <a:t>11.09.2019 </a:t>
                      </a:r>
                      <a:endParaRPr lang="uk-U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uk-UA" sz="15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lang="uk-UA" sz="15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lang="uk-UA" sz="5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lang="en-US" sz="15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uk-UA" sz="15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Наступний</a:t>
                      </a:r>
                      <a:endParaRPr lang="uk-UA" sz="15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27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MSCA-</a:t>
                      </a:r>
                      <a:r>
                        <a:rPr lang="uk-UA" sz="15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COFUND</a:t>
                      </a: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-2019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5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04.04.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pPr algn="ctr"/>
                      <a:endParaRPr lang="uk-UA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5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26.09.2019 </a:t>
                      </a:r>
                      <a:endParaRPr lang="uk-U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uk-U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27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MSCA-</a:t>
                      </a:r>
                      <a:r>
                        <a:rPr lang="uk-UA" sz="15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ITN</a:t>
                      </a: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-2020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5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12</a:t>
                      </a:r>
                      <a:r>
                        <a:rPr lang="uk-UA" b="1" dirty="0" smtClean="0"/>
                        <a:t>.10.</a:t>
                      </a:r>
                      <a:r>
                        <a:rPr lang="en-US" b="1" dirty="0" smtClean="0"/>
                        <a:t>201</a:t>
                      </a:r>
                      <a:r>
                        <a:rPr lang="uk-UA" b="1" dirty="0" smtClean="0"/>
                        <a:t>9</a:t>
                      </a:r>
                      <a:r>
                        <a:rPr lang="en-US" b="1" dirty="0" smtClean="0"/>
                        <a:t> </a:t>
                      </a:r>
                      <a:endParaRPr lang="uk-UA" b="1" dirty="0" smtClean="0"/>
                    </a:p>
                    <a:p>
                      <a:pPr algn="ctr"/>
                      <a:endParaRPr lang="uk-UA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5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09.01.2020</a:t>
                      </a:r>
                    </a:p>
                    <a:p>
                      <a:pPr algn="ctr"/>
                      <a:endParaRPr lang="uk-UA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uk-U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78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5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MSCA-</a:t>
                      </a:r>
                      <a:r>
                        <a:rPr lang="uk-UA" sz="15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RISE</a:t>
                      </a:r>
                      <a:r>
                        <a:rPr lang="uk-UA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-20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r>
                        <a:rPr lang="uk-UA" sz="15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(MSCA-RISE)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05.12.2019</a:t>
                      </a:r>
                      <a:endParaRPr lang="uk-U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0</a:t>
                      </a:r>
                      <a:r>
                        <a:rPr lang="en-US" b="1" dirty="0" smtClean="0"/>
                        <a:t>7</a:t>
                      </a:r>
                      <a:r>
                        <a:rPr lang="uk-UA" b="1" dirty="0" smtClean="0"/>
                        <a:t>.04.20</a:t>
                      </a:r>
                      <a:r>
                        <a:rPr lang="en-US" b="1" dirty="0" smtClean="0"/>
                        <a:t>20</a:t>
                      </a:r>
                      <a:r>
                        <a:rPr lang="uk-UA" b="1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uk-UA" sz="15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1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82441" y="5952768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6</a:t>
            </a:r>
            <a:endParaRPr lang="uk-UA" dirty="0"/>
          </a:p>
        </p:txBody>
      </p:sp>
      <p:pic>
        <p:nvPicPr>
          <p:cNvPr id="23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кутник 6"/>
          <p:cNvSpPr/>
          <p:nvPr/>
        </p:nvSpPr>
        <p:spPr>
          <a:xfrm>
            <a:off x="684213" y="980728"/>
            <a:ext cx="7935912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</a:t>
            </a:r>
            <a:r>
              <a:rPr lang="uk-UA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 </a:t>
            </a:r>
            <a:r>
              <a:rPr lang="uk-UA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участі</a:t>
            </a:r>
          </a:p>
          <a:p>
            <a:pPr>
              <a:defRPr/>
            </a:pPr>
            <a:endParaRPr lang="uk-UA" sz="5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ідея проекту;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uk-UA" b="1" dirty="0">
                <a:solidFill>
                  <a:schemeClr val="tx2"/>
                </a:solidFill>
                <a:latin typeface="Arial" charset="0"/>
              </a:rPr>
              <a:t>вибір </a:t>
            </a: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конкурсу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за типом дій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;</a:t>
            </a:r>
            <a:endParaRPr lang="uk-UA" b="1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визначення ролі у проекті: </a:t>
            </a:r>
            <a:r>
              <a:rPr lang="uk-UA" b="1" dirty="0" smtClean="0">
                <a:solidFill>
                  <a:srgbClr val="0070C0"/>
                </a:solidFill>
                <a:latin typeface="Arial" charset="0"/>
              </a:rPr>
              <a:t>координатор</a:t>
            </a: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 або </a:t>
            </a:r>
            <a:r>
              <a:rPr lang="uk-UA" b="1" dirty="0" smtClean="0">
                <a:solidFill>
                  <a:srgbClr val="0070C0"/>
                </a:solidFill>
                <a:latin typeface="Arial" charset="0"/>
              </a:rPr>
              <a:t>партнер</a:t>
            </a: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формування консорціуму або отримання згоди куратора (для І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F</a:t>
            </a: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);</a:t>
            </a:r>
            <a:endParaRPr lang="uk-UA" b="1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uk-UA" b="1" dirty="0">
                <a:solidFill>
                  <a:schemeClr val="tx2"/>
                </a:solidFill>
                <a:latin typeface="Arial" charset="0"/>
              </a:rPr>
              <a:t>реєстрація </a:t>
            </a: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організації (</a:t>
            </a:r>
            <a:r>
              <a:rPr lang="uk-UA" b="1" dirty="0" smtClean="0">
                <a:solidFill>
                  <a:srgbClr val="0070C0"/>
                </a:solidFill>
                <a:latin typeface="Arial" charset="0"/>
              </a:rPr>
              <a:t>за умови відсутності 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PIC</a:t>
            </a: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);</a:t>
            </a:r>
            <a:endParaRPr lang="uk-UA" b="1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uk-UA" b="1" dirty="0" smtClean="0">
                <a:solidFill>
                  <a:schemeClr val="tx2"/>
                </a:solidFill>
                <a:latin typeface="Arial" charset="0"/>
              </a:rPr>
              <a:t>формування і подання </a:t>
            </a:r>
            <a:r>
              <a:rPr lang="uk-UA" b="1" dirty="0">
                <a:solidFill>
                  <a:schemeClr val="tx2"/>
                </a:solidFill>
                <a:latin typeface="Arial" charset="0"/>
              </a:rPr>
              <a:t>проектної пропозиції.</a:t>
            </a:r>
          </a:p>
          <a:p>
            <a:pPr>
              <a:defRPr/>
            </a:pPr>
            <a:r>
              <a:rPr lang="en-US" dirty="0"/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20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00392" y="5949280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7</a:t>
            </a:r>
            <a:endParaRPr lang="uk-UA" dirty="0"/>
          </a:p>
        </p:txBody>
      </p:sp>
      <p:pic>
        <p:nvPicPr>
          <p:cNvPr id="23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16"/>
          <p:cNvSpPr txBox="1">
            <a:spLocks/>
          </p:cNvSpPr>
          <p:nvPr/>
        </p:nvSpPr>
        <p:spPr>
          <a:xfrm>
            <a:off x="500034" y="928670"/>
            <a:ext cx="8286808" cy="424338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en-US" alt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endParaRPr kumimoji="0" lang="en-US" alt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649048" y="836712"/>
            <a:ext cx="735438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  <a:r>
              <a:rPr lang="uk-UA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реалізуються через </a:t>
            </a:r>
            <a:r>
              <a:rPr lang="uk-UA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відрядження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617728" y="2099524"/>
            <a:ext cx="81752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відрядження плануються наперед відповідно до завдань проекту;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персонал, залучений до проекту:</a:t>
            </a:r>
          </a:p>
          <a:p>
            <a:pPr lvl="2">
              <a:lnSpc>
                <a:spcPct val="150000"/>
              </a:lnSpc>
            </a:pP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відповідної кваліфікації та досвіду;</a:t>
            </a:r>
          </a:p>
          <a:p>
            <a:pPr lvl="2">
              <a:lnSpc>
                <a:spcPct val="150000"/>
              </a:lnSpc>
            </a:pP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діяльність </a:t>
            </a:r>
            <a:r>
              <a:rPr lang="uk-UA" sz="1600" i="1" dirty="0" err="1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</a:t>
            </a:r>
            <a:r>
              <a:rPr lang="en-US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600" i="1" dirty="0" err="1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язана</a:t>
            </a: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науковими дослідженнями;</a:t>
            </a:r>
          </a:p>
          <a:p>
            <a:pPr lvl="2">
              <a:lnSpc>
                <a:spcPct val="150000"/>
              </a:lnSpc>
            </a:pP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працює в установі, яка відряджає (за умови повного робочого дня) щонайменше місяць до першого відрядження;</a:t>
            </a:r>
            <a:r>
              <a:rPr lang="uk-UA" sz="1600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повна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зайнятість.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0" y="458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uk-U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alt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</a:br>
            <a:endParaRPr kumimoji="0" lang="en-US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00392" y="5949280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8</a:t>
            </a:r>
            <a:endParaRPr lang="uk-UA" dirty="0"/>
          </a:p>
        </p:txBody>
      </p:sp>
      <p:pic>
        <p:nvPicPr>
          <p:cNvPr id="23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16"/>
          <p:cNvSpPr txBox="1">
            <a:spLocks/>
          </p:cNvSpPr>
          <p:nvPr/>
        </p:nvSpPr>
        <p:spPr>
          <a:xfrm>
            <a:off x="698470" y="957222"/>
            <a:ext cx="8286808" cy="424338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en-US" alt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endParaRPr kumimoji="0" lang="en-US" alt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Прямокутник 8"/>
          <p:cNvSpPr/>
          <p:nvPr/>
        </p:nvSpPr>
        <p:spPr>
          <a:xfrm>
            <a:off x="357154" y="1490077"/>
            <a:ext cx="3927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Відрядження в межах </a:t>
            </a:r>
          </a:p>
          <a:p>
            <a:pPr algn="ctr"/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країн-учасниць ЄС 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або асоційованих країн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(AC)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55576" y="598185"/>
            <a:ext cx="735438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  <a:r>
              <a:rPr lang="uk-UA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cxnSp>
        <p:nvCxnSpPr>
          <p:cNvPr id="32" name="Line 67"/>
          <p:cNvCxnSpPr>
            <a:cxnSpLocks noChangeShapeType="1"/>
          </p:cNvCxnSpPr>
          <p:nvPr/>
        </p:nvCxnSpPr>
        <p:spPr bwMode="auto">
          <a:xfrm>
            <a:off x="4641300" y="1678838"/>
            <a:ext cx="0" cy="3550362"/>
          </a:xfrm>
          <a:prstGeom prst="line">
            <a:avLst/>
          </a:prstGeom>
          <a:noFill/>
          <a:ln w="50292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0" y="458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uk-U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alt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</a:br>
            <a:endParaRPr kumimoji="0" lang="en-US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Групувати 27"/>
          <p:cNvGrpSpPr/>
          <p:nvPr/>
        </p:nvGrpSpPr>
        <p:grpSpPr>
          <a:xfrm>
            <a:off x="753925" y="2828400"/>
            <a:ext cx="3764280" cy="1504315"/>
            <a:chOff x="541655" y="3141345"/>
            <a:chExt cx="3764280" cy="1504315"/>
          </a:xfrm>
        </p:grpSpPr>
        <p:grpSp>
          <p:nvGrpSpPr>
            <p:cNvPr id="34" name="Group 56"/>
            <p:cNvGrpSpPr>
              <a:grpSpLocks/>
            </p:cNvGrpSpPr>
            <p:nvPr/>
          </p:nvGrpSpPr>
          <p:grpSpPr bwMode="auto">
            <a:xfrm>
              <a:off x="541655" y="3141345"/>
              <a:ext cx="3764280" cy="1504315"/>
              <a:chOff x="853" y="698"/>
              <a:chExt cx="5928" cy="2369"/>
            </a:xfrm>
          </p:grpSpPr>
          <p:sp>
            <p:nvSpPr>
              <p:cNvPr id="35" name="Freeform 66"/>
              <p:cNvSpPr>
                <a:spLocks/>
              </p:cNvSpPr>
              <p:nvPr/>
            </p:nvSpPr>
            <p:spPr bwMode="auto">
              <a:xfrm>
                <a:off x="853" y="698"/>
                <a:ext cx="2369" cy="2369"/>
              </a:xfrm>
              <a:custGeom>
                <a:avLst/>
                <a:gdLst>
                  <a:gd name="T0" fmla="+- 0 1963 853"/>
                  <a:gd name="T1" fmla="*/ T0 w 2369"/>
                  <a:gd name="T2" fmla="+- 0 701 699"/>
                  <a:gd name="T3" fmla="*/ 701 h 2369"/>
                  <a:gd name="T4" fmla="+- 0 1817 853"/>
                  <a:gd name="T5" fmla="*/ T4 w 2369"/>
                  <a:gd name="T6" fmla="+- 0 719 699"/>
                  <a:gd name="T7" fmla="*/ 719 h 2369"/>
                  <a:gd name="T8" fmla="+- 0 1677 853"/>
                  <a:gd name="T9" fmla="*/ T8 w 2369"/>
                  <a:gd name="T10" fmla="+- 0 755 699"/>
                  <a:gd name="T11" fmla="*/ 755 h 2369"/>
                  <a:gd name="T12" fmla="+- 0 1544 853"/>
                  <a:gd name="T13" fmla="*/ T12 w 2369"/>
                  <a:gd name="T14" fmla="+- 0 806 699"/>
                  <a:gd name="T15" fmla="*/ 806 h 2369"/>
                  <a:gd name="T16" fmla="+- 0 1420 853"/>
                  <a:gd name="T17" fmla="*/ T16 w 2369"/>
                  <a:gd name="T18" fmla="+- 0 873 699"/>
                  <a:gd name="T19" fmla="*/ 873 h 2369"/>
                  <a:gd name="T20" fmla="+- 0 1305 853"/>
                  <a:gd name="T21" fmla="*/ T20 w 2369"/>
                  <a:gd name="T22" fmla="+- 0 953 699"/>
                  <a:gd name="T23" fmla="*/ 953 h 2369"/>
                  <a:gd name="T24" fmla="+- 0 1200 853"/>
                  <a:gd name="T25" fmla="*/ T24 w 2369"/>
                  <a:gd name="T26" fmla="+- 0 1046 699"/>
                  <a:gd name="T27" fmla="*/ 1046 h 2369"/>
                  <a:gd name="T28" fmla="+- 0 1107 853"/>
                  <a:gd name="T29" fmla="*/ T28 w 2369"/>
                  <a:gd name="T30" fmla="+- 0 1150 699"/>
                  <a:gd name="T31" fmla="*/ 1150 h 2369"/>
                  <a:gd name="T32" fmla="+- 0 1027 853"/>
                  <a:gd name="T33" fmla="*/ T32 w 2369"/>
                  <a:gd name="T34" fmla="+- 0 1265 699"/>
                  <a:gd name="T35" fmla="*/ 1265 h 2369"/>
                  <a:gd name="T36" fmla="+- 0 961 853"/>
                  <a:gd name="T37" fmla="*/ T36 w 2369"/>
                  <a:gd name="T38" fmla="+- 0 1390 699"/>
                  <a:gd name="T39" fmla="*/ 1390 h 2369"/>
                  <a:gd name="T40" fmla="+- 0 909 853"/>
                  <a:gd name="T41" fmla="*/ T40 w 2369"/>
                  <a:gd name="T42" fmla="+- 0 1522 699"/>
                  <a:gd name="T43" fmla="*/ 1522 h 2369"/>
                  <a:gd name="T44" fmla="+- 0 874 853"/>
                  <a:gd name="T45" fmla="*/ T44 w 2369"/>
                  <a:gd name="T46" fmla="+- 0 1662 699"/>
                  <a:gd name="T47" fmla="*/ 1662 h 2369"/>
                  <a:gd name="T48" fmla="+- 0 856 853"/>
                  <a:gd name="T49" fmla="*/ T48 w 2369"/>
                  <a:gd name="T50" fmla="+- 0 1808 699"/>
                  <a:gd name="T51" fmla="*/ 1808 h 2369"/>
                  <a:gd name="T52" fmla="+- 0 856 853"/>
                  <a:gd name="T53" fmla="*/ T52 w 2369"/>
                  <a:gd name="T54" fmla="+- 0 1958 699"/>
                  <a:gd name="T55" fmla="*/ 1958 h 2369"/>
                  <a:gd name="T56" fmla="+- 0 874 853"/>
                  <a:gd name="T57" fmla="*/ T56 w 2369"/>
                  <a:gd name="T58" fmla="+- 0 2104 699"/>
                  <a:gd name="T59" fmla="*/ 2104 h 2369"/>
                  <a:gd name="T60" fmla="+- 0 909 853"/>
                  <a:gd name="T61" fmla="*/ T60 w 2369"/>
                  <a:gd name="T62" fmla="+- 0 2244 699"/>
                  <a:gd name="T63" fmla="*/ 2244 h 2369"/>
                  <a:gd name="T64" fmla="+- 0 961 853"/>
                  <a:gd name="T65" fmla="*/ T64 w 2369"/>
                  <a:gd name="T66" fmla="+- 0 2377 699"/>
                  <a:gd name="T67" fmla="*/ 2377 h 2369"/>
                  <a:gd name="T68" fmla="+- 0 1027 853"/>
                  <a:gd name="T69" fmla="*/ T68 w 2369"/>
                  <a:gd name="T70" fmla="+- 0 2501 699"/>
                  <a:gd name="T71" fmla="*/ 2501 h 2369"/>
                  <a:gd name="T72" fmla="+- 0 1107 853"/>
                  <a:gd name="T73" fmla="*/ T72 w 2369"/>
                  <a:gd name="T74" fmla="+- 0 2616 699"/>
                  <a:gd name="T75" fmla="*/ 2616 h 2369"/>
                  <a:gd name="T76" fmla="+- 0 1200 853"/>
                  <a:gd name="T77" fmla="*/ T76 w 2369"/>
                  <a:gd name="T78" fmla="+- 0 2721 699"/>
                  <a:gd name="T79" fmla="*/ 2721 h 2369"/>
                  <a:gd name="T80" fmla="+- 0 1305 853"/>
                  <a:gd name="T81" fmla="*/ T80 w 2369"/>
                  <a:gd name="T82" fmla="+- 0 2814 699"/>
                  <a:gd name="T83" fmla="*/ 2814 h 2369"/>
                  <a:gd name="T84" fmla="+- 0 1420 853"/>
                  <a:gd name="T85" fmla="*/ T84 w 2369"/>
                  <a:gd name="T86" fmla="+- 0 2894 699"/>
                  <a:gd name="T87" fmla="*/ 2894 h 2369"/>
                  <a:gd name="T88" fmla="+- 0 1544 853"/>
                  <a:gd name="T89" fmla="*/ T88 w 2369"/>
                  <a:gd name="T90" fmla="+- 0 2960 699"/>
                  <a:gd name="T91" fmla="*/ 2960 h 2369"/>
                  <a:gd name="T92" fmla="+- 0 1677 853"/>
                  <a:gd name="T93" fmla="*/ T92 w 2369"/>
                  <a:gd name="T94" fmla="+- 0 3012 699"/>
                  <a:gd name="T95" fmla="*/ 3012 h 2369"/>
                  <a:gd name="T96" fmla="+- 0 1817 853"/>
                  <a:gd name="T97" fmla="*/ T96 w 2369"/>
                  <a:gd name="T98" fmla="+- 0 3047 699"/>
                  <a:gd name="T99" fmla="*/ 3047 h 2369"/>
                  <a:gd name="T100" fmla="+- 0 1963 853"/>
                  <a:gd name="T101" fmla="*/ T100 w 2369"/>
                  <a:gd name="T102" fmla="+- 0 3065 699"/>
                  <a:gd name="T103" fmla="*/ 3065 h 2369"/>
                  <a:gd name="T104" fmla="+- 0 2113 853"/>
                  <a:gd name="T105" fmla="*/ T104 w 2369"/>
                  <a:gd name="T106" fmla="+- 0 3065 699"/>
                  <a:gd name="T107" fmla="*/ 3065 h 2369"/>
                  <a:gd name="T108" fmla="+- 0 2258 853"/>
                  <a:gd name="T109" fmla="*/ T108 w 2369"/>
                  <a:gd name="T110" fmla="+- 0 3047 699"/>
                  <a:gd name="T111" fmla="*/ 3047 h 2369"/>
                  <a:gd name="T112" fmla="+- 0 2398 853"/>
                  <a:gd name="T113" fmla="*/ T112 w 2369"/>
                  <a:gd name="T114" fmla="+- 0 3012 699"/>
                  <a:gd name="T115" fmla="*/ 3012 h 2369"/>
                  <a:gd name="T116" fmla="+- 0 2531 853"/>
                  <a:gd name="T117" fmla="*/ T116 w 2369"/>
                  <a:gd name="T118" fmla="+- 0 2960 699"/>
                  <a:gd name="T119" fmla="*/ 2960 h 2369"/>
                  <a:gd name="T120" fmla="+- 0 2656 853"/>
                  <a:gd name="T121" fmla="*/ T120 w 2369"/>
                  <a:gd name="T122" fmla="+- 0 2894 699"/>
                  <a:gd name="T123" fmla="*/ 2894 h 2369"/>
                  <a:gd name="T124" fmla="+- 0 2771 853"/>
                  <a:gd name="T125" fmla="*/ T124 w 2369"/>
                  <a:gd name="T126" fmla="+- 0 2814 699"/>
                  <a:gd name="T127" fmla="*/ 2814 h 2369"/>
                  <a:gd name="T128" fmla="+- 0 2875 853"/>
                  <a:gd name="T129" fmla="*/ T128 w 2369"/>
                  <a:gd name="T130" fmla="+- 0 2721 699"/>
                  <a:gd name="T131" fmla="*/ 2721 h 2369"/>
                  <a:gd name="T132" fmla="+- 0 2968 853"/>
                  <a:gd name="T133" fmla="*/ T132 w 2369"/>
                  <a:gd name="T134" fmla="+- 0 2616 699"/>
                  <a:gd name="T135" fmla="*/ 2616 h 2369"/>
                  <a:gd name="T136" fmla="+- 0 3048 853"/>
                  <a:gd name="T137" fmla="*/ T136 w 2369"/>
                  <a:gd name="T138" fmla="+- 0 2501 699"/>
                  <a:gd name="T139" fmla="*/ 2501 h 2369"/>
                  <a:gd name="T140" fmla="+- 0 3115 853"/>
                  <a:gd name="T141" fmla="*/ T140 w 2369"/>
                  <a:gd name="T142" fmla="+- 0 2377 699"/>
                  <a:gd name="T143" fmla="*/ 2377 h 2369"/>
                  <a:gd name="T144" fmla="+- 0 3166 853"/>
                  <a:gd name="T145" fmla="*/ T144 w 2369"/>
                  <a:gd name="T146" fmla="+- 0 2244 699"/>
                  <a:gd name="T147" fmla="*/ 2244 h 2369"/>
                  <a:gd name="T148" fmla="+- 0 3201 853"/>
                  <a:gd name="T149" fmla="*/ T148 w 2369"/>
                  <a:gd name="T150" fmla="+- 0 2104 699"/>
                  <a:gd name="T151" fmla="*/ 2104 h 2369"/>
                  <a:gd name="T152" fmla="+- 0 3220 853"/>
                  <a:gd name="T153" fmla="*/ T152 w 2369"/>
                  <a:gd name="T154" fmla="+- 0 1958 699"/>
                  <a:gd name="T155" fmla="*/ 1958 h 2369"/>
                  <a:gd name="T156" fmla="+- 0 3220 853"/>
                  <a:gd name="T157" fmla="*/ T156 w 2369"/>
                  <a:gd name="T158" fmla="+- 0 1808 699"/>
                  <a:gd name="T159" fmla="*/ 1808 h 2369"/>
                  <a:gd name="T160" fmla="+- 0 3201 853"/>
                  <a:gd name="T161" fmla="*/ T160 w 2369"/>
                  <a:gd name="T162" fmla="+- 0 1662 699"/>
                  <a:gd name="T163" fmla="*/ 1662 h 2369"/>
                  <a:gd name="T164" fmla="+- 0 3166 853"/>
                  <a:gd name="T165" fmla="*/ T164 w 2369"/>
                  <a:gd name="T166" fmla="+- 0 1522 699"/>
                  <a:gd name="T167" fmla="*/ 1522 h 2369"/>
                  <a:gd name="T168" fmla="+- 0 3115 853"/>
                  <a:gd name="T169" fmla="*/ T168 w 2369"/>
                  <a:gd name="T170" fmla="+- 0 1390 699"/>
                  <a:gd name="T171" fmla="*/ 1390 h 2369"/>
                  <a:gd name="T172" fmla="+- 0 3048 853"/>
                  <a:gd name="T173" fmla="*/ T172 w 2369"/>
                  <a:gd name="T174" fmla="+- 0 1265 699"/>
                  <a:gd name="T175" fmla="*/ 1265 h 2369"/>
                  <a:gd name="T176" fmla="+- 0 2968 853"/>
                  <a:gd name="T177" fmla="*/ T176 w 2369"/>
                  <a:gd name="T178" fmla="+- 0 1150 699"/>
                  <a:gd name="T179" fmla="*/ 1150 h 2369"/>
                  <a:gd name="T180" fmla="+- 0 2875 853"/>
                  <a:gd name="T181" fmla="*/ T180 w 2369"/>
                  <a:gd name="T182" fmla="+- 0 1046 699"/>
                  <a:gd name="T183" fmla="*/ 1046 h 2369"/>
                  <a:gd name="T184" fmla="+- 0 2771 853"/>
                  <a:gd name="T185" fmla="*/ T184 w 2369"/>
                  <a:gd name="T186" fmla="+- 0 953 699"/>
                  <a:gd name="T187" fmla="*/ 953 h 2369"/>
                  <a:gd name="T188" fmla="+- 0 2656 853"/>
                  <a:gd name="T189" fmla="*/ T188 w 2369"/>
                  <a:gd name="T190" fmla="+- 0 873 699"/>
                  <a:gd name="T191" fmla="*/ 873 h 2369"/>
                  <a:gd name="T192" fmla="+- 0 2531 853"/>
                  <a:gd name="T193" fmla="*/ T192 w 2369"/>
                  <a:gd name="T194" fmla="+- 0 806 699"/>
                  <a:gd name="T195" fmla="*/ 806 h 2369"/>
                  <a:gd name="T196" fmla="+- 0 2398 853"/>
                  <a:gd name="T197" fmla="*/ T196 w 2369"/>
                  <a:gd name="T198" fmla="+- 0 755 699"/>
                  <a:gd name="T199" fmla="*/ 755 h 2369"/>
                  <a:gd name="T200" fmla="+- 0 2258 853"/>
                  <a:gd name="T201" fmla="*/ T200 w 2369"/>
                  <a:gd name="T202" fmla="+- 0 719 699"/>
                  <a:gd name="T203" fmla="*/ 719 h 2369"/>
                  <a:gd name="T204" fmla="+- 0 2113 853"/>
                  <a:gd name="T205" fmla="*/ T204 w 2369"/>
                  <a:gd name="T206" fmla="+- 0 701 699"/>
                  <a:gd name="T207" fmla="*/ 701 h 236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</a:cxnLst>
                <a:rect l="0" t="0" r="r" b="b"/>
                <a:pathLst>
                  <a:path w="2369" h="2369">
                    <a:moveTo>
                      <a:pt x="1185" y="0"/>
                    </a:moveTo>
                    <a:lnTo>
                      <a:pt x="1110" y="2"/>
                    </a:lnTo>
                    <a:lnTo>
                      <a:pt x="1036" y="9"/>
                    </a:lnTo>
                    <a:lnTo>
                      <a:pt x="964" y="20"/>
                    </a:lnTo>
                    <a:lnTo>
                      <a:pt x="893" y="36"/>
                    </a:lnTo>
                    <a:lnTo>
                      <a:pt x="824" y="56"/>
                    </a:lnTo>
                    <a:lnTo>
                      <a:pt x="757" y="80"/>
                    </a:lnTo>
                    <a:lnTo>
                      <a:pt x="691" y="107"/>
                    </a:lnTo>
                    <a:lnTo>
                      <a:pt x="628" y="139"/>
                    </a:lnTo>
                    <a:lnTo>
                      <a:pt x="567" y="174"/>
                    </a:lnTo>
                    <a:lnTo>
                      <a:pt x="508" y="212"/>
                    </a:lnTo>
                    <a:lnTo>
                      <a:pt x="452" y="254"/>
                    </a:lnTo>
                    <a:lnTo>
                      <a:pt x="398" y="299"/>
                    </a:lnTo>
                    <a:lnTo>
                      <a:pt x="347" y="347"/>
                    </a:lnTo>
                    <a:lnTo>
                      <a:pt x="299" y="398"/>
                    </a:lnTo>
                    <a:lnTo>
                      <a:pt x="254" y="451"/>
                    </a:lnTo>
                    <a:lnTo>
                      <a:pt x="212" y="508"/>
                    </a:lnTo>
                    <a:lnTo>
                      <a:pt x="174" y="566"/>
                    </a:lnTo>
                    <a:lnTo>
                      <a:pt x="139" y="627"/>
                    </a:lnTo>
                    <a:lnTo>
                      <a:pt x="108" y="691"/>
                    </a:lnTo>
                    <a:lnTo>
                      <a:pt x="80" y="756"/>
                    </a:lnTo>
                    <a:lnTo>
                      <a:pt x="56" y="823"/>
                    </a:lnTo>
                    <a:lnTo>
                      <a:pt x="36" y="893"/>
                    </a:lnTo>
                    <a:lnTo>
                      <a:pt x="21" y="963"/>
                    </a:lnTo>
                    <a:lnTo>
                      <a:pt x="9" y="1036"/>
                    </a:lnTo>
                    <a:lnTo>
                      <a:pt x="3" y="1109"/>
                    </a:lnTo>
                    <a:lnTo>
                      <a:pt x="0" y="1184"/>
                    </a:lnTo>
                    <a:lnTo>
                      <a:pt x="3" y="1259"/>
                    </a:lnTo>
                    <a:lnTo>
                      <a:pt x="9" y="1333"/>
                    </a:lnTo>
                    <a:lnTo>
                      <a:pt x="21" y="1405"/>
                    </a:lnTo>
                    <a:lnTo>
                      <a:pt x="36" y="1476"/>
                    </a:lnTo>
                    <a:lnTo>
                      <a:pt x="56" y="1545"/>
                    </a:lnTo>
                    <a:lnTo>
                      <a:pt x="80" y="1612"/>
                    </a:lnTo>
                    <a:lnTo>
                      <a:pt x="108" y="1678"/>
                    </a:lnTo>
                    <a:lnTo>
                      <a:pt x="139" y="1741"/>
                    </a:lnTo>
                    <a:lnTo>
                      <a:pt x="174" y="1802"/>
                    </a:lnTo>
                    <a:lnTo>
                      <a:pt x="212" y="1861"/>
                    </a:lnTo>
                    <a:lnTo>
                      <a:pt x="254" y="1917"/>
                    </a:lnTo>
                    <a:lnTo>
                      <a:pt x="299" y="1971"/>
                    </a:lnTo>
                    <a:lnTo>
                      <a:pt x="347" y="2022"/>
                    </a:lnTo>
                    <a:lnTo>
                      <a:pt x="398" y="2070"/>
                    </a:lnTo>
                    <a:lnTo>
                      <a:pt x="452" y="2115"/>
                    </a:lnTo>
                    <a:lnTo>
                      <a:pt x="508" y="2156"/>
                    </a:lnTo>
                    <a:lnTo>
                      <a:pt x="567" y="2195"/>
                    </a:lnTo>
                    <a:lnTo>
                      <a:pt x="628" y="2230"/>
                    </a:lnTo>
                    <a:lnTo>
                      <a:pt x="691" y="2261"/>
                    </a:lnTo>
                    <a:lnTo>
                      <a:pt x="757" y="2289"/>
                    </a:lnTo>
                    <a:lnTo>
                      <a:pt x="824" y="2313"/>
                    </a:lnTo>
                    <a:lnTo>
                      <a:pt x="893" y="2333"/>
                    </a:lnTo>
                    <a:lnTo>
                      <a:pt x="964" y="2348"/>
                    </a:lnTo>
                    <a:lnTo>
                      <a:pt x="1036" y="2359"/>
                    </a:lnTo>
                    <a:lnTo>
                      <a:pt x="1110" y="2366"/>
                    </a:lnTo>
                    <a:lnTo>
                      <a:pt x="1185" y="2369"/>
                    </a:lnTo>
                    <a:lnTo>
                      <a:pt x="1260" y="2366"/>
                    </a:lnTo>
                    <a:lnTo>
                      <a:pt x="1333" y="2359"/>
                    </a:lnTo>
                    <a:lnTo>
                      <a:pt x="1405" y="2348"/>
                    </a:lnTo>
                    <a:lnTo>
                      <a:pt x="1476" y="2333"/>
                    </a:lnTo>
                    <a:lnTo>
                      <a:pt x="1545" y="2313"/>
                    </a:lnTo>
                    <a:lnTo>
                      <a:pt x="1613" y="2289"/>
                    </a:lnTo>
                    <a:lnTo>
                      <a:pt x="1678" y="2261"/>
                    </a:lnTo>
                    <a:lnTo>
                      <a:pt x="1741" y="2230"/>
                    </a:lnTo>
                    <a:lnTo>
                      <a:pt x="1803" y="2195"/>
                    </a:lnTo>
                    <a:lnTo>
                      <a:pt x="1861" y="2156"/>
                    </a:lnTo>
                    <a:lnTo>
                      <a:pt x="1918" y="2115"/>
                    </a:lnTo>
                    <a:lnTo>
                      <a:pt x="1971" y="2070"/>
                    </a:lnTo>
                    <a:lnTo>
                      <a:pt x="2022" y="2022"/>
                    </a:lnTo>
                    <a:lnTo>
                      <a:pt x="2070" y="1971"/>
                    </a:lnTo>
                    <a:lnTo>
                      <a:pt x="2115" y="1917"/>
                    </a:lnTo>
                    <a:lnTo>
                      <a:pt x="2157" y="1861"/>
                    </a:lnTo>
                    <a:lnTo>
                      <a:pt x="2195" y="1802"/>
                    </a:lnTo>
                    <a:lnTo>
                      <a:pt x="2230" y="1741"/>
                    </a:lnTo>
                    <a:lnTo>
                      <a:pt x="2262" y="1678"/>
                    </a:lnTo>
                    <a:lnTo>
                      <a:pt x="2289" y="1612"/>
                    </a:lnTo>
                    <a:lnTo>
                      <a:pt x="2313" y="1545"/>
                    </a:lnTo>
                    <a:lnTo>
                      <a:pt x="2333" y="1476"/>
                    </a:lnTo>
                    <a:lnTo>
                      <a:pt x="2348" y="1405"/>
                    </a:lnTo>
                    <a:lnTo>
                      <a:pt x="2360" y="1333"/>
                    </a:lnTo>
                    <a:lnTo>
                      <a:pt x="2367" y="1259"/>
                    </a:lnTo>
                    <a:lnTo>
                      <a:pt x="2369" y="1184"/>
                    </a:lnTo>
                    <a:lnTo>
                      <a:pt x="2367" y="1109"/>
                    </a:lnTo>
                    <a:lnTo>
                      <a:pt x="2360" y="1036"/>
                    </a:lnTo>
                    <a:lnTo>
                      <a:pt x="2348" y="963"/>
                    </a:lnTo>
                    <a:lnTo>
                      <a:pt x="2333" y="893"/>
                    </a:lnTo>
                    <a:lnTo>
                      <a:pt x="2313" y="823"/>
                    </a:lnTo>
                    <a:lnTo>
                      <a:pt x="2289" y="756"/>
                    </a:lnTo>
                    <a:lnTo>
                      <a:pt x="2262" y="691"/>
                    </a:lnTo>
                    <a:lnTo>
                      <a:pt x="2230" y="627"/>
                    </a:lnTo>
                    <a:lnTo>
                      <a:pt x="2195" y="566"/>
                    </a:lnTo>
                    <a:lnTo>
                      <a:pt x="2157" y="508"/>
                    </a:lnTo>
                    <a:lnTo>
                      <a:pt x="2115" y="451"/>
                    </a:lnTo>
                    <a:lnTo>
                      <a:pt x="2070" y="398"/>
                    </a:lnTo>
                    <a:lnTo>
                      <a:pt x="2022" y="347"/>
                    </a:lnTo>
                    <a:lnTo>
                      <a:pt x="1971" y="299"/>
                    </a:lnTo>
                    <a:lnTo>
                      <a:pt x="1918" y="254"/>
                    </a:lnTo>
                    <a:lnTo>
                      <a:pt x="1861" y="212"/>
                    </a:lnTo>
                    <a:lnTo>
                      <a:pt x="1803" y="174"/>
                    </a:lnTo>
                    <a:lnTo>
                      <a:pt x="1741" y="139"/>
                    </a:lnTo>
                    <a:lnTo>
                      <a:pt x="1678" y="107"/>
                    </a:lnTo>
                    <a:lnTo>
                      <a:pt x="1613" y="80"/>
                    </a:lnTo>
                    <a:lnTo>
                      <a:pt x="1545" y="56"/>
                    </a:lnTo>
                    <a:lnTo>
                      <a:pt x="1476" y="36"/>
                    </a:lnTo>
                    <a:lnTo>
                      <a:pt x="1405" y="20"/>
                    </a:lnTo>
                    <a:lnTo>
                      <a:pt x="1333" y="9"/>
                    </a:lnTo>
                    <a:lnTo>
                      <a:pt x="1260" y="2"/>
                    </a:lnTo>
                    <a:lnTo>
                      <a:pt x="1185" y="0"/>
                    </a:lnTo>
                    <a:close/>
                  </a:path>
                </a:pathLst>
              </a:custGeom>
              <a:solidFill>
                <a:srgbClr val="F0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36" name="Freeform 65"/>
              <p:cNvSpPr>
                <a:spLocks/>
              </p:cNvSpPr>
              <p:nvPr/>
            </p:nvSpPr>
            <p:spPr bwMode="auto">
              <a:xfrm>
                <a:off x="853" y="698"/>
                <a:ext cx="2369" cy="2369"/>
              </a:xfrm>
              <a:custGeom>
                <a:avLst/>
                <a:gdLst>
                  <a:gd name="T0" fmla="+- 0 856 853"/>
                  <a:gd name="T1" fmla="*/ T0 w 2369"/>
                  <a:gd name="T2" fmla="+- 0 1808 699"/>
                  <a:gd name="T3" fmla="*/ 1808 h 2369"/>
                  <a:gd name="T4" fmla="+- 0 874 853"/>
                  <a:gd name="T5" fmla="*/ T4 w 2369"/>
                  <a:gd name="T6" fmla="+- 0 1662 699"/>
                  <a:gd name="T7" fmla="*/ 1662 h 2369"/>
                  <a:gd name="T8" fmla="+- 0 909 853"/>
                  <a:gd name="T9" fmla="*/ T8 w 2369"/>
                  <a:gd name="T10" fmla="+- 0 1522 699"/>
                  <a:gd name="T11" fmla="*/ 1522 h 2369"/>
                  <a:gd name="T12" fmla="+- 0 961 853"/>
                  <a:gd name="T13" fmla="*/ T12 w 2369"/>
                  <a:gd name="T14" fmla="+- 0 1390 699"/>
                  <a:gd name="T15" fmla="*/ 1390 h 2369"/>
                  <a:gd name="T16" fmla="+- 0 1027 853"/>
                  <a:gd name="T17" fmla="*/ T16 w 2369"/>
                  <a:gd name="T18" fmla="+- 0 1265 699"/>
                  <a:gd name="T19" fmla="*/ 1265 h 2369"/>
                  <a:gd name="T20" fmla="+- 0 1107 853"/>
                  <a:gd name="T21" fmla="*/ T20 w 2369"/>
                  <a:gd name="T22" fmla="+- 0 1150 699"/>
                  <a:gd name="T23" fmla="*/ 1150 h 2369"/>
                  <a:gd name="T24" fmla="+- 0 1200 853"/>
                  <a:gd name="T25" fmla="*/ T24 w 2369"/>
                  <a:gd name="T26" fmla="+- 0 1046 699"/>
                  <a:gd name="T27" fmla="*/ 1046 h 2369"/>
                  <a:gd name="T28" fmla="+- 0 1305 853"/>
                  <a:gd name="T29" fmla="*/ T28 w 2369"/>
                  <a:gd name="T30" fmla="+- 0 953 699"/>
                  <a:gd name="T31" fmla="*/ 953 h 2369"/>
                  <a:gd name="T32" fmla="+- 0 1420 853"/>
                  <a:gd name="T33" fmla="*/ T32 w 2369"/>
                  <a:gd name="T34" fmla="+- 0 873 699"/>
                  <a:gd name="T35" fmla="*/ 873 h 2369"/>
                  <a:gd name="T36" fmla="+- 0 1544 853"/>
                  <a:gd name="T37" fmla="*/ T36 w 2369"/>
                  <a:gd name="T38" fmla="+- 0 806 699"/>
                  <a:gd name="T39" fmla="*/ 806 h 2369"/>
                  <a:gd name="T40" fmla="+- 0 1677 853"/>
                  <a:gd name="T41" fmla="*/ T40 w 2369"/>
                  <a:gd name="T42" fmla="+- 0 755 699"/>
                  <a:gd name="T43" fmla="*/ 755 h 2369"/>
                  <a:gd name="T44" fmla="+- 0 1817 853"/>
                  <a:gd name="T45" fmla="*/ T44 w 2369"/>
                  <a:gd name="T46" fmla="+- 0 719 699"/>
                  <a:gd name="T47" fmla="*/ 719 h 2369"/>
                  <a:gd name="T48" fmla="+- 0 1963 853"/>
                  <a:gd name="T49" fmla="*/ T48 w 2369"/>
                  <a:gd name="T50" fmla="+- 0 701 699"/>
                  <a:gd name="T51" fmla="*/ 701 h 2369"/>
                  <a:gd name="T52" fmla="+- 0 2113 853"/>
                  <a:gd name="T53" fmla="*/ T52 w 2369"/>
                  <a:gd name="T54" fmla="+- 0 701 699"/>
                  <a:gd name="T55" fmla="*/ 701 h 2369"/>
                  <a:gd name="T56" fmla="+- 0 2258 853"/>
                  <a:gd name="T57" fmla="*/ T56 w 2369"/>
                  <a:gd name="T58" fmla="+- 0 719 699"/>
                  <a:gd name="T59" fmla="*/ 719 h 2369"/>
                  <a:gd name="T60" fmla="+- 0 2398 853"/>
                  <a:gd name="T61" fmla="*/ T60 w 2369"/>
                  <a:gd name="T62" fmla="+- 0 755 699"/>
                  <a:gd name="T63" fmla="*/ 755 h 2369"/>
                  <a:gd name="T64" fmla="+- 0 2531 853"/>
                  <a:gd name="T65" fmla="*/ T64 w 2369"/>
                  <a:gd name="T66" fmla="+- 0 806 699"/>
                  <a:gd name="T67" fmla="*/ 806 h 2369"/>
                  <a:gd name="T68" fmla="+- 0 2656 853"/>
                  <a:gd name="T69" fmla="*/ T68 w 2369"/>
                  <a:gd name="T70" fmla="+- 0 873 699"/>
                  <a:gd name="T71" fmla="*/ 873 h 2369"/>
                  <a:gd name="T72" fmla="+- 0 2771 853"/>
                  <a:gd name="T73" fmla="*/ T72 w 2369"/>
                  <a:gd name="T74" fmla="+- 0 953 699"/>
                  <a:gd name="T75" fmla="*/ 953 h 2369"/>
                  <a:gd name="T76" fmla="+- 0 2875 853"/>
                  <a:gd name="T77" fmla="*/ T76 w 2369"/>
                  <a:gd name="T78" fmla="+- 0 1046 699"/>
                  <a:gd name="T79" fmla="*/ 1046 h 2369"/>
                  <a:gd name="T80" fmla="+- 0 2968 853"/>
                  <a:gd name="T81" fmla="*/ T80 w 2369"/>
                  <a:gd name="T82" fmla="+- 0 1150 699"/>
                  <a:gd name="T83" fmla="*/ 1150 h 2369"/>
                  <a:gd name="T84" fmla="+- 0 3048 853"/>
                  <a:gd name="T85" fmla="*/ T84 w 2369"/>
                  <a:gd name="T86" fmla="+- 0 1265 699"/>
                  <a:gd name="T87" fmla="*/ 1265 h 2369"/>
                  <a:gd name="T88" fmla="+- 0 3115 853"/>
                  <a:gd name="T89" fmla="*/ T88 w 2369"/>
                  <a:gd name="T90" fmla="+- 0 1390 699"/>
                  <a:gd name="T91" fmla="*/ 1390 h 2369"/>
                  <a:gd name="T92" fmla="+- 0 3166 853"/>
                  <a:gd name="T93" fmla="*/ T92 w 2369"/>
                  <a:gd name="T94" fmla="+- 0 1522 699"/>
                  <a:gd name="T95" fmla="*/ 1522 h 2369"/>
                  <a:gd name="T96" fmla="+- 0 3201 853"/>
                  <a:gd name="T97" fmla="*/ T96 w 2369"/>
                  <a:gd name="T98" fmla="+- 0 1662 699"/>
                  <a:gd name="T99" fmla="*/ 1662 h 2369"/>
                  <a:gd name="T100" fmla="+- 0 3220 853"/>
                  <a:gd name="T101" fmla="*/ T100 w 2369"/>
                  <a:gd name="T102" fmla="+- 0 1808 699"/>
                  <a:gd name="T103" fmla="*/ 1808 h 2369"/>
                  <a:gd name="T104" fmla="+- 0 3220 853"/>
                  <a:gd name="T105" fmla="*/ T104 w 2369"/>
                  <a:gd name="T106" fmla="+- 0 1958 699"/>
                  <a:gd name="T107" fmla="*/ 1958 h 2369"/>
                  <a:gd name="T108" fmla="+- 0 3201 853"/>
                  <a:gd name="T109" fmla="*/ T108 w 2369"/>
                  <a:gd name="T110" fmla="+- 0 2104 699"/>
                  <a:gd name="T111" fmla="*/ 2104 h 2369"/>
                  <a:gd name="T112" fmla="+- 0 3166 853"/>
                  <a:gd name="T113" fmla="*/ T112 w 2369"/>
                  <a:gd name="T114" fmla="+- 0 2244 699"/>
                  <a:gd name="T115" fmla="*/ 2244 h 2369"/>
                  <a:gd name="T116" fmla="+- 0 3115 853"/>
                  <a:gd name="T117" fmla="*/ T116 w 2369"/>
                  <a:gd name="T118" fmla="+- 0 2377 699"/>
                  <a:gd name="T119" fmla="*/ 2377 h 2369"/>
                  <a:gd name="T120" fmla="+- 0 3048 853"/>
                  <a:gd name="T121" fmla="*/ T120 w 2369"/>
                  <a:gd name="T122" fmla="+- 0 2501 699"/>
                  <a:gd name="T123" fmla="*/ 2501 h 2369"/>
                  <a:gd name="T124" fmla="+- 0 2968 853"/>
                  <a:gd name="T125" fmla="*/ T124 w 2369"/>
                  <a:gd name="T126" fmla="+- 0 2616 699"/>
                  <a:gd name="T127" fmla="*/ 2616 h 2369"/>
                  <a:gd name="T128" fmla="+- 0 2875 853"/>
                  <a:gd name="T129" fmla="*/ T128 w 2369"/>
                  <a:gd name="T130" fmla="+- 0 2721 699"/>
                  <a:gd name="T131" fmla="*/ 2721 h 2369"/>
                  <a:gd name="T132" fmla="+- 0 2771 853"/>
                  <a:gd name="T133" fmla="*/ T132 w 2369"/>
                  <a:gd name="T134" fmla="+- 0 2814 699"/>
                  <a:gd name="T135" fmla="*/ 2814 h 2369"/>
                  <a:gd name="T136" fmla="+- 0 2656 853"/>
                  <a:gd name="T137" fmla="*/ T136 w 2369"/>
                  <a:gd name="T138" fmla="+- 0 2894 699"/>
                  <a:gd name="T139" fmla="*/ 2894 h 2369"/>
                  <a:gd name="T140" fmla="+- 0 2531 853"/>
                  <a:gd name="T141" fmla="*/ T140 w 2369"/>
                  <a:gd name="T142" fmla="+- 0 2960 699"/>
                  <a:gd name="T143" fmla="*/ 2960 h 2369"/>
                  <a:gd name="T144" fmla="+- 0 2398 853"/>
                  <a:gd name="T145" fmla="*/ T144 w 2369"/>
                  <a:gd name="T146" fmla="+- 0 3012 699"/>
                  <a:gd name="T147" fmla="*/ 3012 h 2369"/>
                  <a:gd name="T148" fmla="+- 0 2258 853"/>
                  <a:gd name="T149" fmla="*/ T148 w 2369"/>
                  <a:gd name="T150" fmla="+- 0 3047 699"/>
                  <a:gd name="T151" fmla="*/ 3047 h 2369"/>
                  <a:gd name="T152" fmla="+- 0 2113 853"/>
                  <a:gd name="T153" fmla="*/ T152 w 2369"/>
                  <a:gd name="T154" fmla="+- 0 3065 699"/>
                  <a:gd name="T155" fmla="*/ 3065 h 2369"/>
                  <a:gd name="T156" fmla="+- 0 1963 853"/>
                  <a:gd name="T157" fmla="*/ T156 w 2369"/>
                  <a:gd name="T158" fmla="+- 0 3065 699"/>
                  <a:gd name="T159" fmla="*/ 3065 h 2369"/>
                  <a:gd name="T160" fmla="+- 0 1817 853"/>
                  <a:gd name="T161" fmla="*/ T160 w 2369"/>
                  <a:gd name="T162" fmla="+- 0 3047 699"/>
                  <a:gd name="T163" fmla="*/ 3047 h 2369"/>
                  <a:gd name="T164" fmla="+- 0 1677 853"/>
                  <a:gd name="T165" fmla="*/ T164 w 2369"/>
                  <a:gd name="T166" fmla="+- 0 3012 699"/>
                  <a:gd name="T167" fmla="*/ 3012 h 2369"/>
                  <a:gd name="T168" fmla="+- 0 1544 853"/>
                  <a:gd name="T169" fmla="*/ T168 w 2369"/>
                  <a:gd name="T170" fmla="+- 0 2960 699"/>
                  <a:gd name="T171" fmla="*/ 2960 h 2369"/>
                  <a:gd name="T172" fmla="+- 0 1420 853"/>
                  <a:gd name="T173" fmla="*/ T172 w 2369"/>
                  <a:gd name="T174" fmla="+- 0 2894 699"/>
                  <a:gd name="T175" fmla="*/ 2894 h 2369"/>
                  <a:gd name="T176" fmla="+- 0 1305 853"/>
                  <a:gd name="T177" fmla="*/ T176 w 2369"/>
                  <a:gd name="T178" fmla="+- 0 2814 699"/>
                  <a:gd name="T179" fmla="*/ 2814 h 2369"/>
                  <a:gd name="T180" fmla="+- 0 1200 853"/>
                  <a:gd name="T181" fmla="*/ T180 w 2369"/>
                  <a:gd name="T182" fmla="+- 0 2721 699"/>
                  <a:gd name="T183" fmla="*/ 2721 h 2369"/>
                  <a:gd name="T184" fmla="+- 0 1107 853"/>
                  <a:gd name="T185" fmla="*/ T184 w 2369"/>
                  <a:gd name="T186" fmla="+- 0 2616 699"/>
                  <a:gd name="T187" fmla="*/ 2616 h 2369"/>
                  <a:gd name="T188" fmla="+- 0 1027 853"/>
                  <a:gd name="T189" fmla="*/ T188 w 2369"/>
                  <a:gd name="T190" fmla="+- 0 2501 699"/>
                  <a:gd name="T191" fmla="*/ 2501 h 2369"/>
                  <a:gd name="T192" fmla="+- 0 961 853"/>
                  <a:gd name="T193" fmla="*/ T192 w 2369"/>
                  <a:gd name="T194" fmla="+- 0 2377 699"/>
                  <a:gd name="T195" fmla="*/ 2377 h 2369"/>
                  <a:gd name="T196" fmla="+- 0 909 853"/>
                  <a:gd name="T197" fmla="*/ T196 w 2369"/>
                  <a:gd name="T198" fmla="+- 0 2244 699"/>
                  <a:gd name="T199" fmla="*/ 2244 h 2369"/>
                  <a:gd name="T200" fmla="+- 0 874 853"/>
                  <a:gd name="T201" fmla="*/ T200 w 2369"/>
                  <a:gd name="T202" fmla="+- 0 2104 699"/>
                  <a:gd name="T203" fmla="*/ 2104 h 2369"/>
                  <a:gd name="T204" fmla="+- 0 856 853"/>
                  <a:gd name="T205" fmla="*/ T204 w 2369"/>
                  <a:gd name="T206" fmla="+- 0 1958 699"/>
                  <a:gd name="T207" fmla="*/ 1958 h 236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</a:cxnLst>
                <a:rect l="0" t="0" r="r" b="b"/>
                <a:pathLst>
                  <a:path w="2369" h="2369">
                    <a:moveTo>
                      <a:pt x="0" y="1184"/>
                    </a:moveTo>
                    <a:lnTo>
                      <a:pt x="3" y="1109"/>
                    </a:lnTo>
                    <a:lnTo>
                      <a:pt x="9" y="1036"/>
                    </a:lnTo>
                    <a:lnTo>
                      <a:pt x="21" y="963"/>
                    </a:lnTo>
                    <a:lnTo>
                      <a:pt x="36" y="893"/>
                    </a:lnTo>
                    <a:lnTo>
                      <a:pt x="56" y="823"/>
                    </a:lnTo>
                    <a:lnTo>
                      <a:pt x="80" y="756"/>
                    </a:lnTo>
                    <a:lnTo>
                      <a:pt x="108" y="691"/>
                    </a:lnTo>
                    <a:lnTo>
                      <a:pt x="139" y="627"/>
                    </a:lnTo>
                    <a:lnTo>
                      <a:pt x="174" y="566"/>
                    </a:lnTo>
                    <a:lnTo>
                      <a:pt x="212" y="508"/>
                    </a:lnTo>
                    <a:lnTo>
                      <a:pt x="254" y="451"/>
                    </a:lnTo>
                    <a:lnTo>
                      <a:pt x="299" y="398"/>
                    </a:lnTo>
                    <a:lnTo>
                      <a:pt x="347" y="347"/>
                    </a:lnTo>
                    <a:lnTo>
                      <a:pt x="398" y="299"/>
                    </a:lnTo>
                    <a:lnTo>
                      <a:pt x="452" y="254"/>
                    </a:lnTo>
                    <a:lnTo>
                      <a:pt x="508" y="212"/>
                    </a:lnTo>
                    <a:lnTo>
                      <a:pt x="567" y="174"/>
                    </a:lnTo>
                    <a:lnTo>
                      <a:pt x="628" y="139"/>
                    </a:lnTo>
                    <a:lnTo>
                      <a:pt x="691" y="107"/>
                    </a:lnTo>
                    <a:lnTo>
                      <a:pt x="757" y="80"/>
                    </a:lnTo>
                    <a:lnTo>
                      <a:pt x="824" y="56"/>
                    </a:lnTo>
                    <a:lnTo>
                      <a:pt x="893" y="36"/>
                    </a:lnTo>
                    <a:lnTo>
                      <a:pt x="964" y="20"/>
                    </a:lnTo>
                    <a:lnTo>
                      <a:pt x="1036" y="9"/>
                    </a:lnTo>
                    <a:lnTo>
                      <a:pt x="1110" y="2"/>
                    </a:lnTo>
                    <a:lnTo>
                      <a:pt x="1185" y="0"/>
                    </a:lnTo>
                    <a:lnTo>
                      <a:pt x="1260" y="2"/>
                    </a:lnTo>
                    <a:lnTo>
                      <a:pt x="1333" y="9"/>
                    </a:lnTo>
                    <a:lnTo>
                      <a:pt x="1405" y="20"/>
                    </a:lnTo>
                    <a:lnTo>
                      <a:pt x="1476" y="36"/>
                    </a:lnTo>
                    <a:lnTo>
                      <a:pt x="1545" y="56"/>
                    </a:lnTo>
                    <a:lnTo>
                      <a:pt x="1613" y="80"/>
                    </a:lnTo>
                    <a:lnTo>
                      <a:pt x="1678" y="107"/>
                    </a:lnTo>
                    <a:lnTo>
                      <a:pt x="1741" y="139"/>
                    </a:lnTo>
                    <a:lnTo>
                      <a:pt x="1803" y="174"/>
                    </a:lnTo>
                    <a:lnTo>
                      <a:pt x="1861" y="212"/>
                    </a:lnTo>
                    <a:lnTo>
                      <a:pt x="1918" y="254"/>
                    </a:lnTo>
                    <a:lnTo>
                      <a:pt x="1971" y="299"/>
                    </a:lnTo>
                    <a:lnTo>
                      <a:pt x="2022" y="347"/>
                    </a:lnTo>
                    <a:lnTo>
                      <a:pt x="2070" y="398"/>
                    </a:lnTo>
                    <a:lnTo>
                      <a:pt x="2115" y="451"/>
                    </a:lnTo>
                    <a:lnTo>
                      <a:pt x="2157" y="508"/>
                    </a:lnTo>
                    <a:lnTo>
                      <a:pt x="2195" y="566"/>
                    </a:lnTo>
                    <a:lnTo>
                      <a:pt x="2230" y="627"/>
                    </a:lnTo>
                    <a:lnTo>
                      <a:pt x="2262" y="691"/>
                    </a:lnTo>
                    <a:lnTo>
                      <a:pt x="2289" y="756"/>
                    </a:lnTo>
                    <a:lnTo>
                      <a:pt x="2313" y="823"/>
                    </a:lnTo>
                    <a:lnTo>
                      <a:pt x="2333" y="893"/>
                    </a:lnTo>
                    <a:lnTo>
                      <a:pt x="2348" y="963"/>
                    </a:lnTo>
                    <a:lnTo>
                      <a:pt x="2360" y="1036"/>
                    </a:lnTo>
                    <a:lnTo>
                      <a:pt x="2367" y="1109"/>
                    </a:lnTo>
                    <a:lnTo>
                      <a:pt x="2369" y="1184"/>
                    </a:lnTo>
                    <a:lnTo>
                      <a:pt x="2367" y="1259"/>
                    </a:lnTo>
                    <a:lnTo>
                      <a:pt x="2360" y="1333"/>
                    </a:lnTo>
                    <a:lnTo>
                      <a:pt x="2348" y="1405"/>
                    </a:lnTo>
                    <a:lnTo>
                      <a:pt x="2333" y="1476"/>
                    </a:lnTo>
                    <a:lnTo>
                      <a:pt x="2313" y="1545"/>
                    </a:lnTo>
                    <a:lnTo>
                      <a:pt x="2289" y="1612"/>
                    </a:lnTo>
                    <a:lnTo>
                      <a:pt x="2262" y="1678"/>
                    </a:lnTo>
                    <a:lnTo>
                      <a:pt x="2230" y="1741"/>
                    </a:lnTo>
                    <a:lnTo>
                      <a:pt x="2195" y="1802"/>
                    </a:lnTo>
                    <a:lnTo>
                      <a:pt x="2157" y="1861"/>
                    </a:lnTo>
                    <a:lnTo>
                      <a:pt x="2115" y="1917"/>
                    </a:lnTo>
                    <a:lnTo>
                      <a:pt x="2070" y="1971"/>
                    </a:lnTo>
                    <a:lnTo>
                      <a:pt x="2022" y="2022"/>
                    </a:lnTo>
                    <a:lnTo>
                      <a:pt x="1971" y="2070"/>
                    </a:lnTo>
                    <a:lnTo>
                      <a:pt x="1918" y="2115"/>
                    </a:lnTo>
                    <a:lnTo>
                      <a:pt x="1861" y="2156"/>
                    </a:lnTo>
                    <a:lnTo>
                      <a:pt x="1803" y="2195"/>
                    </a:lnTo>
                    <a:lnTo>
                      <a:pt x="1741" y="2230"/>
                    </a:lnTo>
                    <a:lnTo>
                      <a:pt x="1678" y="2261"/>
                    </a:lnTo>
                    <a:lnTo>
                      <a:pt x="1613" y="2289"/>
                    </a:lnTo>
                    <a:lnTo>
                      <a:pt x="1545" y="2313"/>
                    </a:lnTo>
                    <a:lnTo>
                      <a:pt x="1476" y="2333"/>
                    </a:lnTo>
                    <a:lnTo>
                      <a:pt x="1405" y="2348"/>
                    </a:lnTo>
                    <a:lnTo>
                      <a:pt x="1333" y="2359"/>
                    </a:lnTo>
                    <a:lnTo>
                      <a:pt x="1260" y="2366"/>
                    </a:lnTo>
                    <a:lnTo>
                      <a:pt x="1185" y="2369"/>
                    </a:lnTo>
                    <a:lnTo>
                      <a:pt x="1110" y="2366"/>
                    </a:lnTo>
                    <a:lnTo>
                      <a:pt x="1036" y="2359"/>
                    </a:lnTo>
                    <a:lnTo>
                      <a:pt x="964" y="2348"/>
                    </a:lnTo>
                    <a:lnTo>
                      <a:pt x="893" y="2333"/>
                    </a:lnTo>
                    <a:lnTo>
                      <a:pt x="824" y="2313"/>
                    </a:lnTo>
                    <a:lnTo>
                      <a:pt x="757" y="2289"/>
                    </a:lnTo>
                    <a:lnTo>
                      <a:pt x="691" y="2261"/>
                    </a:lnTo>
                    <a:lnTo>
                      <a:pt x="628" y="2230"/>
                    </a:lnTo>
                    <a:lnTo>
                      <a:pt x="567" y="2195"/>
                    </a:lnTo>
                    <a:lnTo>
                      <a:pt x="508" y="2156"/>
                    </a:lnTo>
                    <a:lnTo>
                      <a:pt x="452" y="2115"/>
                    </a:lnTo>
                    <a:lnTo>
                      <a:pt x="398" y="2070"/>
                    </a:lnTo>
                    <a:lnTo>
                      <a:pt x="347" y="2022"/>
                    </a:lnTo>
                    <a:lnTo>
                      <a:pt x="299" y="1971"/>
                    </a:lnTo>
                    <a:lnTo>
                      <a:pt x="254" y="1917"/>
                    </a:lnTo>
                    <a:lnTo>
                      <a:pt x="212" y="1861"/>
                    </a:lnTo>
                    <a:lnTo>
                      <a:pt x="174" y="1802"/>
                    </a:lnTo>
                    <a:lnTo>
                      <a:pt x="139" y="1741"/>
                    </a:lnTo>
                    <a:lnTo>
                      <a:pt x="108" y="1678"/>
                    </a:lnTo>
                    <a:lnTo>
                      <a:pt x="80" y="1612"/>
                    </a:lnTo>
                    <a:lnTo>
                      <a:pt x="56" y="1545"/>
                    </a:lnTo>
                    <a:lnTo>
                      <a:pt x="36" y="1476"/>
                    </a:lnTo>
                    <a:lnTo>
                      <a:pt x="21" y="1405"/>
                    </a:lnTo>
                    <a:lnTo>
                      <a:pt x="9" y="1333"/>
                    </a:lnTo>
                    <a:lnTo>
                      <a:pt x="3" y="1259"/>
                    </a:lnTo>
                    <a:lnTo>
                      <a:pt x="0" y="1184"/>
                    </a:lnTo>
                    <a:close/>
                  </a:path>
                </a:pathLst>
              </a:custGeom>
              <a:noFill/>
              <a:ln w="2590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38" name="Freeform 63"/>
              <p:cNvSpPr>
                <a:spLocks/>
              </p:cNvSpPr>
              <p:nvPr/>
            </p:nvSpPr>
            <p:spPr bwMode="auto">
              <a:xfrm>
                <a:off x="4412" y="698"/>
                <a:ext cx="2369" cy="2369"/>
              </a:xfrm>
              <a:custGeom>
                <a:avLst/>
                <a:gdLst>
                  <a:gd name="T0" fmla="+- 0 5522 4412"/>
                  <a:gd name="T1" fmla="*/ T0 w 2369"/>
                  <a:gd name="T2" fmla="+- 0 701 699"/>
                  <a:gd name="T3" fmla="*/ 701 h 2369"/>
                  <a:gd name="T4" fmla="+- 0 5376 4412"/>
                  <a:gd name="T5" fmla="*/ T4 w 2369"/>
                  <a:gd name="T6" fmla="+- 0 719 699"/>
                  <a:gd name="T7" fmla="*/ 719 h 2369"/>
                  <a:gd name="T8" fmla="+- 0 5236 4412"/>
                  <a:gd name="T9" fmla="*/ T8 w 2369"/>
                  <a:gd name="T10" fmla="+- 0 755 699"/>
                  <a:gd name="T11" fmla="*/ 755 h 2369"/>
                  <a:gd name="T12" fmla="+- 0 5103 4412"/>
                  <a:gd name="T13" fmla="*/ T12 w 2369"/>
                  <a:gd name="T14" fmla="+- 0 806 699"/>
                  <a:gd name="T15" fmla="*/ 806 h 2369"/>
                  <a:gd name="T16" fmla="+- 0 4979 4412"/>
                  <a:gd name="T17" fmla="*/ T16 w 2369"/>
                  <a:gd name="T18" fmla="+- 0 873 699"/>
                  <a:gd name="T19" fmla="*/ 873 h 2369"/>
                  <a:gd name="T20" fmla="+- 0 4864 4412"/>
                  <a:gd name="T21" fmla="*/ T20 w 2369"/>
                  <a:gd name="T22" fmla="+- 0 953 699"/>
                  <a:gd name="T23" fmla="*/ 953 h 2369"/>
                  <a:gd name="T24" fmla="+- 0 4759 4412"/>
                  <a:gd name="T25" fmla="*/ T24 w 2369"/>
                  <a:gd name="T26" fmla="+- 0 1046 699"/>
                  <a:gd name="T27" fmla="*/ 1046 h 2369"/>
                  <a:gd name="T28" fmla="+- 0 4666 4412"/>
                  <a:gd name="T29" fmla="*/ T28 w 2369"/>
                  <a:gd name="T30" fmla="+- 0 1150 699"/>
                  <a:gd name="T31" fmla="*/ 1150 h 2369"/>
                  <a:gd name="T32" fmla="+- 0 4586 4412"/>
                  <a:gd name="T33" fmla="*/ T32 w 2369"/>
                  <a:gd name="T34" fmla="+- 0 1265 699"/>
                  <a:gd name="T35" fmla="*/ 1265 h 2369"/>
                  <a:gd name="T36" fmla="+- 0 4520 4412"/>
                  <a:gd name="T37" fmla="*/ T36 w 2369"/>
                  <a:gd name="T38" fmla="+- 0 1390 699"/>
                  <a:gd name="T39" fmla="*/ 1390 h 2369"/>
                  <a:gd name="T40" fmla="+- 0 4468 4412"/>
                  <a:gd name="T41" fmla="*/ T40 w 2369"/>
                  <a:gd name="T42" fmla="+- 0 1522 699"/>
                  <a:gd name="T43" fmla="*/ 1522 h 2369"/>
                  <a:gd name="T44" fmla="+- 0 4433 4412"/>
                  <a:gd name="T45" fmla="*/ T44 w 2369"/>
                  <a:gd name="T46" fmla="+- 0 1662 699"/>
                  <a:gd name="T47" fmla="*/ 1662 h 2369"/>
                  <a:gd name="T48" fmla="+- 0 4415 4412"/>
                  <a:gd name="T49" fmla="*/ T48 w 2369"/>
                  <a:gd name="T50" fmla="+- 0 1808 699"/>
                  <a:gd name="T51" fmla="*/ 1808 h 2369"/>
                  <a:gd name="T52" fmla="+- 0 4415 4412"/>
                  <a:gd name="T53" fmla="*/ T52 w 2369"/>
                  <a:gd name="T54" fmla="+- 0 1958 699"/>
                  <a:gd name="T55" fmla="*/ 1958 h 2369"/>
                  <a:gd name="T56" fmla="+- 0 4433 4412"/>
                  <a:gd name="T57" fmla="*/ T56 w 2369"/>
                  <a:gd name="T58" fmla="+- 0 2104 699"/>
                  <a:gd name="T59" fmla="*/ 2104 h 2369"/>
                  <a:gd name="T60" fmla="+- 0 4468 4412"/>
                  <a:gd name="T61" fmla="*/ T60 w 2369"/>
                  <a:gd name="T62" fmla="+- 0 2244 699"/>
                  <a:gd name="T63" fmla="*/ 2244 h 2369"/>
                  <a:gd name="T64" fmla="+- 0 4520 4412"/>
                  <a:gd name="T65" fmla="*/ T64 w 2369"/>
                  <a:gd name="T66" fmla="+- 0 2377 699"/>
                  <a:gd name="T67" fmla="*/ 2377 h 2369"/>
                  <a:gd name="T68" fmla="+- 0 4586 4412"/>
                  <a:gd name="T69" fmla="*/ T68 w 2369"/>
                  <a:gd name="T70" fmla="+- 0 2501 699"/>
                  <a:gd name="T71" fmla="*/ 2501 h 2369"/>
                  <a:gd name="T72" fmla="+- 0 4666 4412"/>
                  <a:gd name="T73" fmla="*/ T72 w 2369"/>
                  <a:gd name="T74" fmla="+- 0 2616 699"/>
                  <a:gd name="T75" fmla="*/ 2616 h 2369"/>
                  <a:gd name="T76" fmla="+- 0 4759 4412"/>
                  <a:gd name="T77" fmla="*/ T76 w 2369"/>
                  <a:gd name="T78" fmla="+- 0 2721 699"/>
                  <a:gd name="T79" fmla="*/ 2721 h 2369"/>
                  <a:gd name="T80" fmla="+- 0 4864 4412"/>
                  <a:gd name="T81" fmla="*/ T80 w 2369"/>
                  <a:gd name="T82" fmla="+- 0 2814 699"/>
                  <a:gd name="T83" fmla="*/ 2814 h 2369"/>
                  <a:gd name="T84" fmla="+- 0 4979 4412"/>
                  <a:gd name="T85" fmla="*/ T84 w 2369"/>
                  <a:gd name="T86" fmla="+- 0 2894 699"/>
                  <a:gd name="T87" fmla="*/ 2894 h 2369"/>
                  <a:gd name="T88" fmla="+- 0 5103 4412"/>
                  <a:gd name="T89" fmla="*/ T88 w 2369"/>
                  <a:gd name="T90" fmla="+- 0 2960 699"/>
                  <a:gd name="T91" fmla="*/ 2960 h 2369"/>
                  <a:gd name="T92" fmla="+- 0 5236 4412"/>
                  <a:gd name="T93" fmla="*/ T92 w 2369"/>
                  <a:gd name="T94" fmla="+- 0 3012 699"/>
                  <a:gd name="T95" fmla="*/ 3012 h 2369"/>
                  <a:gd name="T96" fmla="+- 0 5376 4412"/>
                  <a:gd name="T97" fmla="*/ T96 w 2369"/>
                  <a:gd name="T98" fmla="+- 0 3047 699"/>
                  <a:gd name="T99" fmla="*/ 3047 h 2369"/>
                  <a:gd name="T100" fmla="+- 0 5522 4412"/>
                  <a:gd name="T101" fmla="*/ T100 w 2369"/>
                  <a:gd name="T102" fmla="+- 0 3065 699"/>
                  <a:gd name="T103" fmla="*/ 3065 h 2369"/>
                  <a:gd name="T104" fmla="+- 0 5672 4412"/>
                  <a:gd name="T105" fmla="*/ T104 w 2369"/>
                  <a:gd name="T106" fmla="+- 0 3065 699"/>
                  <a:gd name="T107" fmla="*/ 3065 h 2369"/>
                  <a:gd name="T108" fmla="+- 0 5818 4412"/>
                  <a:gd name="T109" fmla="*/ T108 w 2369"/>
                  <a:gd name="T110" fmla="+- 0 3047 699"/>
                  <a:gd name="T111" fmla="*/ 3047 h 2369"/>
                  <a:gd name="T112" fmla="+- 0 5958 4412"/>
                  <a:gd name="T113" fmla="*/ T112 w 2369"/>
                  <a:gd name="T114" fmla="+- 0 3012 699"/>
                  <a:gd name="T115" fmla="*/ 3012 h 2369"/>
                  <a:gd name="T116" fmla="+- 0 6090 4412"/>
                  <a:gd name="T117" fmla="*/ T116 w 2369"/>
                  <a:gd name="T118" fmla="+- 0 2960 699"/>
                  <a:gd name="T119" fmla="*/ 2960 h 2369"/>
                  <a:gd name="T120" fmla="+- 0 6215 4412"/>
                  <a:gd name="T121" fmla="*/ T120 w 2369"/>
                  <a:gd name="T122" fmla="+- 0 2894 699"/>
                  <a:gd name="T123" fmla="*/ 2894 h 2369"/>
                  <a:gd name="T124" fmla="+- 0 6330 4412"/>
                  <a:gd name="T125" fmla="*/ T124 w 2369"/>
                  <a:gd name="T126" fmla="+- 0 2814 699"/>
                  <a:gd name="T127" fmla="*/ 2814 h 2369"/>
                  <a:gd name="T128" fmla="+- 0 6434 4412"/>
                  <a:gd name="T129" fmla="*/ T128 w 2369"/>
                  <a:gd name="T130" fmla="+- 0 2721 699"/>
                  <a:gd name="T131" fmla="*/ 2721 h 2369"/>
                  <a:gd name="T132" fmla="+- 0 6527 4412"/>
                  <a:gd name="T133" fmla="*/ T132 w 2369"/>
                  <a:gd name="T134" fmla="+- 0 2616 699"/>
                  <a:gd name="T135" fmla="*/ 2616 h 2369"/>
                  <a:gd name="T136" fmla="+- 0 6607 4412"/>
                  <a:gd name="T137" fmla="*/ T136 w 2369"/>
                  <a:gd name="T138" fmla="+- 0 2501 699"/>
                  <a:gd name="T139" fmla="*/ 2501 h 2369"/>
                  <a:gd name="T140" fmla="+- 0 6674 4412"/>
                  <a:gd name="T141" fmla="*/ T140 w 2369"/>
                  <a:gd name="T142" fmla="+- 0 2377 699"/>
                  <a:gd name="T143" fmla="*/ 2377 h 2369"/>
                  <a:gd name="T144" fmla="+- 0 6725 4412"/>
                  <a:gd name="T145" fmla="*/ T144 w 2369"/>
                  <a:gd name="T146" fmla="+- 0 2244 699"/>
                  <a:gd name="T147" fmla="*/ 2244 h 2369"/>
                  <a:gd name="T148" fmla="+- 0 6761 4412"/>
                  <a:gd name="T149" fmla="*/ T148 w 2369"/>
                  <a:gd name="T150" fmla="+- 0 2104 699"/>
                  <a:gd name="T151" fmla="*/ 2104 h 2369"/>
                  <a:gd name="T152" fmla="+- 0 6779 4412"/>
                  <a:gd name="T153" fmla="*/ T152 w 2369"/>
                  <a:gd name="T154" fmla="+- 0 1958 699"/>
                  <a:gd name="T155" fmla="*/ 1958 h 2369"/>
                  <a:gd name="T156" fmla="+- 0 6779 4412"/>
                  <a:gd name="T157" fmla="*/ T156 w 2369"/>
                  <a:gd name="T158" fmla="+- 0 1808 699"/>
                  <a:gd name="T159" fmla="*/ 1808 h 2369"/>
                  <a:gd name="T160" fmla="+- 0 6761 4412"/>
                  <a:gd name="T161" fmla="*/ T160 w 2369"/>
                  <a:gd name="T162" fmla="+- 0 1662 699"/>
                  <a:gd name="T163" fmla="*/ 1662 h 2369"/>
                  <a:gd name="T164" fmla="+- 0 6725 4412"/>
                  <a:gd name="T165" fmla="*/ T164 w 2369"/>
                  <a:gd name="T166" fmla="+- 0 1522 699"/>
                  <a:gd name="T167" fmla="*/ 1522 h 2369"/>
                  <a:gd name="T168" fmla="+- 0 6674 4412"/>
                  <a:gd name="T169" fmla="*/ T168 w 2369"/>
                  <a:gd name="T170" fmla="+- 0 1390 699"/>
                  <a:gd name="T171" fmla="*/ 1390 h 2369"/>
                  <a:gd name="T172" fmla="+- 0 6607 4412"/>
                  <a:gd name="T173" fmla="*/ T172 w 2369"/>
                  <a:gd name="T174" fmla="+- 0 1265 699"/>
                  <a:gd name="T175" fmla="*/ 1265 h 2369"/>
                  <a:gd name="T176" fmla="+- 0 6527 4412"/>
                  <a:gd name="T177" fmla="*/ T176 w 2369"/>
                  <a:gd name="T178" fmla="+- 0 1150 699"/>
                  <a:gd name="T179" fmla="*/ 1150 h 2369"/>
                  <a:gd name="T180" fmla="+- 0 6434 4412"/>
                  <a:gd name="T181" fmla="*/ T180 w 2369"/>
                  <a:gd name="T182" fmla="+- 0 1046 699"/>
                  <a:gd name="T183" fmla="*/ 1046 h 2369"/>
                  <a:gd name="T184" fmla="+- 0 6330 4412"/>
                  <a:gd name="T185" fmla="*/ T184 w 2369"/>
                  <a:gd name="T186" fmla="+- 0 953 699"/>
                  <a:gd name="T187" fmla="*/ 953 h 2369"/>
                  <a:gd name="T188" fmla="+- 0 6215 4412"/>
                  <a:gd name="T189" fmla="*/ T188 w 2369"/>
                  <a:gd name="T190" fmla="+- 0 873 699"/>
                  <a:gd name="T191" fmla="*/ 873 h 2369"/>
                  <a:gd name="T192" fmla="+- 0 6090 4412"/>
                  <a:gd name="T193" fmla="*/ T192 w 2369"/>
                  <a:gd name="T194" fmla="+- 0 806 699"/>
                  <a:gd name="T195" fmla="*/ 806 h 2369"/>
                  <a:gd name="T196" fmla="+- 0 5958 4412"/>
                  <a:gd name="T197" fmla="*/ T196 w 2369"/>
                  <a:gd name="T198" fmla="+- 0 755 699"/>
                  <a:gd name="T199" fmla="*/ 755 h 2369"/>
                  <a:gd name="T200" fmla="+- 0 5818 4412"/>
                  <a:gd name="T201" fmla="*/ T200 w 2369"/>
                  <a:gd name="T202" fmla="+- 0 719 699"/>
                  <a:gd name="T203" fmla="*/ 719 h 2369"/>
                  <a:gd name="T204" fmla="+- 0 5672 4412"/>
                  <a:gd name="T205" fmla="*/ T204 w 2369"/>
                  <a:gd name="T206" fmla="+- 0 701 699"/>
                  <a:gd name="T207" fmla="*/ 701 h 236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</a:cxnLst>
                <a:rect l="0" t="0" r="r" b="b"/>
                <a:pathLst>
                  <a:path w="2369" h="2369">
                    <a:moveTo>
                      <a:pt x="1185" y="0"/>
                    </a:moveTo>
                    <a:lnTo>
                      <a:pt x="1110" y="2"/>
                    </a:lnTo>
                    <a:lnTo>
                      <a:pt x="1036" y="9"/>
                    </a:lnTo>
                    <a:lnTo>
                      <a:pt x="964" y="20"/>
                    </a:lnTo>
                    <a:lnTo>
                      <a:pt x="893" y="36"/>
                    </a:lnTo>
                    <a:lnTo>
                      <a:pt x="824" y="56"/>
                    </a:lnTo>
                    <a:lnTo>
                      <a:pt x="757" y="80"/>
                    </a:lnTo>
                    <a:lnTo>
                      <a:pt x="691" y="107"/>
                    </a:lnTo>
                    <a:lnTo>
                      <a:pt x="628" y="139"/>
                    </a:lnTo>
                    <a:lnTo>
                      <a:pt x="567" y="174"/>
                    </a:lnTo>
                    <a:lnTo>
                      <a:pt x="508" y="212"/>
                    </a:lnTo>
                    <a:lnTo>
                      <a:pt x="452" y="254"/>
                    </a:lnTo>
                    <a:lnTo>
                      <a:pt x="398" y="299"/>
                    </a:lnTo>
                    <a:lnTo>
                      <a:pt x="347" y="347"/>
                    </a:lnTo>
                    <a:lnTo>
                      <a:pt x="299" y="398"/>
                    </a:lnTo>
                    <a:lnTo>
                      <a:pt x="254" y="451"/>
                    </a:lnTo>
                    <a:lnTo>
                      <a:pt x="213" y="508"/>
                    </a:lnTo>
                    <a:lnTo>
                      <a:pt x="174" y="566"/>
                    </a:lnTo>
                    <a:lnTo>
                      <a:pt x="139" y="627"/>
                    </a:lnTo>
                    <a:lnTo>
                      <a:pt x="108" y="691"/>
                    </a:lnTo>
                    <a:lnTo>
                      <a:pt x="80" y="756"/>
                    </a:lnTo>
                    <a:lnTo>
                      <a:pt x="56" y="823"/>
                    </a:lnTo>
                    <a:lnTo>
                      <a:pt x="37" y="893"/>
                    </a:lnTo>
                    <a:lnTo>
                      <a:pt x="21" y="963"/>
                    </a:lnTo>
                    <a:lnTo>
                      <a:pt x="10" y="1036"/>
                    </a:lnTo>
                    <a:lnTo>
                      <a:pt x="3" y="1109"/>
                    </a:lnTo>
                    <a:lnTo>
                      <a:pt x="0" y="1184"/>
                    </a:lnTo>
                    <a:lnTo>
                      <a:pt x="3" y="1259"/>
                    </a:lnTo>
                    <a:lnTo>
                      <a:pt x="10" y="1333"/>
                    </a:lnTo>
                    <a:lnTo>
                      <a:pt x="21" y="1405"/>
                    </a:lnTo>
                    <a:lnTo>
                      <a:pt x="37" y="1476"/>
                    </a:lnTo>
                    <a:lnTo>
                      <a:pt x="56" y="1545"/>
                    </a:lnTo>
                    <a:lnTo>
                      <a:pt x="80" y="1612"/>
                    </a:lnTo>
                    <a:lnTo>
                      <a:pt x="108" y="1678"/>
                    </a:lnTo>
                    <a:lnTo>
                      <a:pt x="139" y="1741"/>
                    </a:lnTo>
                    <a:lnTo>
                      <a:pt x="174" y="1802"/>
                    </a:lnTo>
                    <a:lnTo>
                      <a:pt x="213" y="1861"/>
                    </a:lnTo>
                    <a:lnTo>
                      <a:pt x="254" y="1917"/>
                    </a:lnTo>
                    <a:lnTo>
                      <a:pt x="299" y="1971"/>
                    </a:lnTo>
                    <a:lnTo>
                      <a:pt x="347" y="2022"/>
                    </a:lnTo>
                    <a:lnTo>
                      <a:pt x="398" y="2070"/>
                    </a:lnTo>
                    <a:lnTo>
                      <a:pt x="452" y="2115"/>
                    </a:lnTo>
                    <a:lnTo>
                      <a:pt x="508" y="2156"/>
                    </a:lnTo>
                    <a:lnTo>
                      <a:pt x="567" y="2195"/>
                    </a:lnTo>
                    <a:lnTo>
                      <a:pt x="628" y="2230"/>
                    </a:lnTo>
                    <a:lnTo>
                      <a:pt x="691" y="2261"/>
                    </a:lnTo>
                    <a:lnTo>
                      <a:pt x="757" y="2289"/>
                    </a:lnTo>
                    <a:lnTo>
                      <a:pt x="824" y="2313"/>
                    </a:lnTo>
                    <a:lnTo>
                      <a:pt x="893" y="2333"/>
                    </a:lnTo>
                    <a:lnTo>
                      <a:pt x="964" y="2348"/>
                    </a:lnTo>
                    <a:lnTo>
                      <a:pt x="1036" y="2359"/>
                    </a:lnTo>
                    <a:lnTo>
                      <a:pt x="1110" y="2366"/>
                    </a:lnTo>
                    <a:lnTo>
                      <a:pt x="1185" y="2369"/>
                    </a:lnTo>
                    <a:lnTo>
                      <a:pt x="1260" y="2366"/>
                    </a:lnTo>
                    <a:lnTo>
                      <a:pt x="1333" y="2359"/>
                    </a:lnTo>
                    <a:lnTo>
                      <a:pt x="1406" y="2348"/>
                    </a:lnTo>
                    <a:lnTo>
                      <a:pt x="1476" y="2333"/>
                    </a:lnTo>
                    <a:lnTo>
                      <a:pt x="1546" y="2313"/>
                    </a:lnTo>
                    <a:lnTo>
                      <a:pt x="1613" y="2289"/>
                    </a:lnTo>
                    <a:lnTo>
                      <a:pt x="1678" y="2261"/>
                    </a:lnTo>
                    <a:lnTo>
                      <a:pt x="1742" y="2230"/>
                    </a:lnTo>
                    <a:lnTo>
                      <a:pt x="1803" y="2195"/>
                    </a:lnTo>
                    <a:lnTo>
                      <a:pt x="1862" y="2156"/>
                    </a:lnTo>
                    <a:lnTo>
                      <a:pt x="1918" y="2115"/>
                    </a:lnTo>
                    <a:lnTo>
                      <a:pt x="1971" y="2070"/>
                    </a:lnTo>
                    <a:lnTo>
                      <a:pt x="2022" y="2022"/>
                    </a:lnTo>
                    <a:lnTo>
                      <a:pt x="2070" y="1971"/>
                    </a:lnTo>
                    <a:lnTo>
                      <a:pt x="2115" y="1917"/>
                    </a:lnTo>
                    <a:lnTo>
                      <a:pt x="2157" y="1861"/>
                    </a:lnTo>
                    <a:lnTo>
                      <a:pt x="2195" y="1802"/>
                    </a:lnTo>
                    <a:lnTo>
                      <a:pt x="2230" y="1741"/>
                    </a:lnTo>
                    <a:lnTo>
                      <a:pt x="2262" y="1678"/>
                    </a:lnTo>
                    <a:lnTo>
                      <a:pt x="2289" y="1612"/>
                    </a:lnTo>
                    <a:lnTo>
                      <a:pt x="2313" y="1545"/>
                    </a:lnTo>
                    <a:lnTo>
                      <a:pt x="2333" y="1476"/>
                    </a:lnTo>
                    <a:lnTo>
                      <a:pt x="2349" y="1405"/>
                    </a:lnTo>
                    <a:lnTo>
                      <a:pt x="2360" y="1333"/>
                    </a:lnTo>
                    <a:lnTo>
                      <a:pt x="2367" y="1259"/>
                    </a:lnTo>
                    <a:lnTo>
                      <a:pt x="2369" y="1184"/>
                    </a:lnTo>
                    <a:lnTo>
                      <a:pt x="2367" y="1109"/>
                    </a:lnTo>
                    <a:lnTo>
                      <a:pt x="2360" y="1036"/>
                    </a:lnTo>
                    <a:lnTo>
                      <a:pt x="2349" y="963"/>
                    </a:lnTo>
                    <a:lnTo>
                      <a:pt x="2333" y="893"/>
                    </a:lnTo>
                    <a:lnTo>
                      <a:pt x="2313" y="823"/>
                    </a:lnTo>
                    <a:lnTo>
                      <a:pt x="2289" y="756"/>
                    </a:lnTo>
                    <a:lnTo>
                      <a:pt x="2262" y="691"/>
                    </a:lnTo>
                    <a:lnTo>
                      <a:pt x="2230" y="627"/>
                    </a:lnTo>
                    <a:lnTo>
                      <a:pt x="2195" y="566"/>
                    </a:lnTo>
                    <a:lnTo>
                      <a:pt x="2157" y="508"/>
                    </a:lnTo>
                    <a:lnTo>
                      <a:pt x="2115" y="451"/>
                    </a:lnTo>
                    <a:lnTo>
                      <a:pt x="2070" y="398"/>
                    </a:lnTo>
                    <a:lnTo>
                      <a:pt x="2022" y="347"/>
                    </a:lnTo>
                    <a:lnTo>
                      <a:pt x="1971" y="299"/>
                    </a:lnTo>
                    <a:lnTo>
                      <a:pt x="1918" y="254"/>
                    </a:lnTo>
                    <a:lnTo>
                      <a:pt x="1862" y="212"/>
                    </a:lnTo>
                    <a:lnTo>
                      <a:pt x="1803" y="174"/>
                    </a:lnTo>
                    <a:lnTo>
                      <a:pt x="1742" y="139"/>
                    </a:lnTo>
                    <a:lnTo>
                      <a:pt x="1678" y="107"/>
                    </a:lnTo>
                    <a:lnTo>
                      <a:pt x="1613" y="80"/>
                    </a:lnTo>
                    <a:lnTo>
                      <a:pt x="1546" y="56"/>
                    </a:lnTo>
                    <a:lnTo>
                      <a:pt x="1476" y="36"/>
                    </a:lnTo>
                    <a:lnTo>
                      <a:pt x="1406" y="20"/>
                    </a:lnTo>
                    <a:lnTo>
                      <a:pt x="1333" y="9"/>
                    </a:lnTo>
                    <a:lnTo>
                      <a:pt x="1260" y="2"/>
                    </a:lnTo>
                    <a:lnTo>
                      <a:pt x="1185" y="0"/>
                    </a:lnTo>
                    <a:close/>
                  </a:path>
                </a:pathLst>
              </a:custGeom>
              <a:solidFill>
                <a:srgbClr val="E6B2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39" name="Freeform 62"/>
              <p:cNvSpPr>
                <a:spLocks/>
              </p:cNvSpPr>
              <p:nvPr/>
            </p:nvSpPr>
            <p:spPr bwMode="auto">
              <a:xfrm>
                <a:off x="4412" y="698"/>
                <a:ext cx="2369" cy="2369"/>
              </a:xfrm>
              <a:custGeom>
                <a:avLst/>
                <a:gdLst>
                  <a:gd name="T0" fmla="+- 0 4415 4412"/>
                  <a:gd name="T1" fmla="*/ T0 w 2369"/>
                  <a:gd name="T2" fmla="+- 0 1808 699"/>
                  <a:gd name="T3" fmla="*/ 1808 h 2369"/>
                  <a:gd name="T4" fmla="+- 0 4433 4412"/>
                  <a:gd name="T5" fmla="*/ T4 w 2369"/>
                  <a:gd name="T6" fmla="+- 0 1662 699"/>
                  <a:gd name="T7" fmla="*/ 1662 h 2369"/>
                  <a:gd name="T8" fmla="+- 0 4468 4412"/>
                  <a:gd name="T9" fmla="*/ T8 w 2369"/>
                  <a:gd name="T10" fmla="+- 0 1522 699"/>
                  <a:gd name="T11" fmla="*/ 1522 h 2369"/>
                  <a:gd name="T12" fmla="+- 0 4520 4412"/>
                  <a:gd name="T13" fmla="*/ T12 w 2369"/>
                  <a:gd name="T14" fmla="+- 0 1390 699"/>
                  <a:gd name="T15" fmla="*/ 1390 h 2369"/>
                  <a:gd name="T16" fmla="+- 0 4586 4412"/>
                  <a:gd name="T17" fmla="*/ T16 w 2369"/>
                  <a:gd name="T18" fmla="+- 0 1265 699"/>
                  <a:gd name="T19" fmla="*/ 1265 h 2369"/>
                  <a:gd name="T20" fmla="+- 0 4666 4412"/>
                  <a:gd name="T21" fmla="*/ T20 w 2369"/>
                  <a:gd name="T22" fmla="+- 0 1150 699"/>
                  <a:gd name="T23" fmla="*/ 1150 h 2369"/>
                  <a:gd name="T24" fmla="+- 0 4759 4412"/>
                  <a:gd name="T25" fmla="*/ T24 w 2369"/>
                  <a:gd name="T26" fmla="+- 0 1046 699"/>
                  <a:gd name="T27" fmla="*/ 1046 h 2369"/>
                  <a:gd name="T28" fmla="+- 0 4864 4412"/>
                  <a:gd name="T29" fmla="*/ T28 w 2369"/>
                  <a:gd name="T30" fmla="+- 0 953 699"/>
                  <a:gd name="T31" fmla="*/ 953 h 2369"/>
                  <a:gd name="T32" fmla="+- 0 4979 4412"/>
                  <a:gd name="T33" fmla="*/ T32 w 2369"/>
                  <a:gd name="T34" fmla="+- 0 873 699"/>
                  <a:gd name="T35" fmla="*/ 873 h 2369"/>
                  <a:gd name="T36" fmla="+- 0 5103 4412"/>
                  <a:gd name="T37" fmla="*/ T36 w 2369"/>
                  <a:gd name="T38" fmla="+- 0 806 699"/>
                  <a:gd name="T39" fmla="*/ 806 h 2369"/>
                  <a:gd name="T40" fmla="+- 0 5236 4412"/>
                  <a:gd name="T41" fmla="*/ T40 w 2369"/>
                  <a:gd name="T42" fmla="+- 0 755 699"/>
                  <a:gd name="T43" fmla="*/ 755 h 2369"/>
                  <a:gd name="T44" fmla="+- 0 5376 4412"/>
                  <a:gd name="T45" fmla="*/ T44 w 2369"/>
                  <a:gd name="T46" fmla="+- 0 719 699"/>
                  <a:gd name="T47" fmla="*/ 719 h 2369"/>
                  <a:gd name="T48" fmla="+- 0 5522 4412"/>
                  <a:gd name="T49" fmla="*/ T48 w 2369"/>
                  <a:gd name="T50" fmla="+- 0 701 699"/>
                  <a:gd name="T51" fmla="*/ 701 h 2369"/>
                  <a:gd name="T52" fmla="+- 0 5672 4412"/>
                  <a:gd name="T53" fmla="*/ T52 w 2369"/>
                  <a:gd name="T54" fmla="+- 0 701 699"/>
                  <a:gd name="T55" fmla="*/ 701 h 2369"/>
                  <a:gd name="T56" fmla="+- 0 5818 4412"/>
                  <a:gd name="T57" fmla="*/ T56 w 2369"/>
                  <a:gd name="T58" fmla="+- 0 719 699"/>
                  <a:gd name="T59" fmla="*/ 719 h 2369"/>
                  <a:gd name="T60" fmla="+- 0 5958 4412"/>
                  <a:gd name="T61" fmla="*/ T60 w 2369"/>
                  <a:gd name="T62" fmla="+- 0 755 699"/>
                  <a:gd name="T63" fmla="*/ 755 h 2369"/>
                  <a:gd name="T64" fmla="+- 0 6090 4412"/>
                  <a:gd name="T65" fmla="*/ T64 w 2369"/>
                  <a:gd name="T66" fmla="+- 0 806 699"/>
                  <a:gd name="T67" fmla="*/ 806 h 2369"/>
                  <a:gd name="T68" fmla="+- 0 6215 4412"/>
                  <a:gd name="T69" fmla="*/ T68 w 2369"/>
                  <a:gd name="T70" fmla="+- 0 873 699"/>
                  <a:gd name="T71" fmla="*/ 873 h 2369"/>
                  <a:gd name="T72" fmla="+- 0 6330 4412"/>
                  <a:gd name="T73" fmla="*/ T72 w 2369"/>
                  <a:gd name="T74" fmla="+- 0 953 699"/>
                  <a:gd name="T75" fmla="*/ 953 h 2369"/>
                  <a:gd name="T76" fmla="+- 0 6434 4412"/>
                  <a:gd name="T77" fmla="*/ T76 w 2369"/>
                  <a:gd name="T78" fmla="+- 0 1046 699"/>
                  <a:gd name="T79" fmla="*/ 1046 h 2369"/>
                  <a:gd name="T80" fmla="+- 0 6527 4412"/>
                  <a:gd name="T81" fmla="*/ T80 w 2369"/>
                  <a:gd name="T82" fmla="+- 0 1150 699"/>
                  <a:gd name="T83" fmla="*/ 1150 h 2369"/>
                  <a:gd name="T84" fmla="+- 0 6607 4412"/>
                  <a:gd name="T85" fmla="*/ T84 w 2369"/>
                  <a:gd name="T86" fmla="+- 0 1265 699"/>
                  <a:gd name="T87" fmla="*/ 1265 h 2369"/>
                  <a:gd name="T88" fmla="+- 0 6674 4412"/>
                  <a:gd name="T89" fmla="*/ T88 w 2369"/>
                  <a:gd name="T90" fmla="+- 0 1390 699"/>
                  <a:gd name="T91" fmla="*/ 1390 h 2369"/>
                  <a:gd name="T92" fmla="+- 0 6725 4412"/>
                  <a:gd name="T93" fmla="*/ T92 w 2369"/>
                  <a:gd name="T94" fmla="+- 0 1522 699"/>
                  <a:gd name="T95" fmla="*/ 1522 h 2369"/>
                  <a:gd name="T96" fmla="+- 0 6761 4412"/>
                  <a:gd name="T97" fmla="*/ T96 w 2369"/>
                  <a:gd name="T98" fmla="+- 0 1662 699"/>
                  <a:gd name="T99" fmla="*/ 1662 h 2369"/>
                  <a:gd name="T100" fmla="+- 0 6779 4412"/>
                  <a:gd name="T101" fmla="*/ T100 w 2369"/>
                  <a:gd name="T102" fmla="+- 0 1808 699"/>
                  <a:gd name="T103" fmla="*/ 1808 h 2369"/>
                  <a:gd name="T104" fmla="+- 0 6779 4412"/>
                  <a:gd name="T105" fmla="*/ T104 w 2369"/>
                  <a:gd name="T106" fmla="+- 0 1958 699"/>
                  <a:gd name="T107" fmla="*/ 1958 h 2369"/>
                  <a:gd name="T108" fmla="+- 0 6761 4412"/>
                  <a:gd name="T109" fmla="*/ T108 w 2369"/>
                  <a:gd name="T110" fmla="+- 0 2104 699"/>
                  <a:gd name="T111" fmla="*/ 2104 h 2369"/>
                  <a:gd name="T112" fmla="+- 0 6725 4412"/>
                  <a:gd name="T113" fmla="*/ T112 w 2369"/>
                  <a:gd name="T114" fmla="+- 0 2244 699"/>
                  <a:gd name="T115" fmla="*/ 2244 h 2369"/>
                  <a:gd name="T116" fmla="+- 0 6674 4412"/>
                  <a:gd name="T117" fmla="*/ T116 w 2369"/>
                  <a:gd name="T118" fmla="+- 0 2377 699"/>
                  <a:gd name="T119" fmla="*/ 2377 h 2369"/>
                  <a:gd name="T120" fmla="+- 0 6607 4412"/>
                  <a:gd name="T121" fmla="*/ T120 w 2369"/>
                  <a:gd name="T122" fmla="+- 0 2501 699"/>
                  <a:gd name="T123" fmla="*/ 2501 h 2369"/>
                  <a:gd name="T124" fmla="+- 0 6527 4412"/>
                  <a:gd name="T125" fmla="*/ T124 w 2369"/>
                  <a:gd name="T126" fmla="+- 0 2616 699"/>
                  <a:gd name="T127" fmla="*/ 2616 h 2369"/>
                  <a:gd name="T128" fmla="+- 0 6434 4412"/>
                  <a:gd name="T129" fmla="*/ T128 w 2369"/>
                  <a:gd name="T130" fmla="+- 0 2721 699"/>
                  <a:gd name="T131" fmla="*/ 2721 h 2369"/>
                  <a:gd name="T132" fmla="+- 0 6330 4412"/>
                  <a:gd name="T133" fmla="*/ T132 w 2369"/>
                  <a:gd name="T134" fmla="+- 0 2814 699"/>
                  <a:gd name="T135" fmla="*/ 2814 h 2369"/>
                  <a:gd name="T136" fmla="+- 0 6215 4412"/>
                  <a:gd name="T137" fmla="*/ T136 w 2369"/>
                  <a:gd name="T138" fmla="+- 0 2894 699"/>
                  <a:gd name="T139" fmla="*/ 2894 h 2369"/>
                  <a:gd name="T140" fmla="+- 0 6090 4412"/>
                  <a:gd name="T141" fmla="*/ T140 w 2369"/>
                  <a:gd name="T142" fmla="+- 0 2960 699"/>
                  <a:gd name="T143" fmla="*/ 2960 h 2369"/>
                  <a:gd name="T144" fmla="+- 0 5958 4412"/>
                  <a:gd name="T145" fmla="*/ T144 w 2369"/>
                  <a:gd name="T146" fmla="+- 0 3012 699"/>
                  <a:gd name="T147" fmla="*/ 3012 h 2369"/>
                  <a:gd name="T148" fmla="+- 0 5818 4412"/>
                  <a:gd name="T149" fmla="*/ T148 w 2369"/>
                  <a:gd name="T150" fmla="+- 0 3047 699"/>
                  <a:gd name="T151" fmla="*/ 3047 h 2369"/>
                  <a:gd name="T152" fmla="+- 0 5672 4412"/>
                  <a:gd name="T153" fmla="*/ T152 w 2369"/>
                  <a:gd name="T154" fmla="+- 0 3065 699"/>
                  <a:gd name="T155" fmla="*/ 3065 h 2369"/>
                  <a:gd name="T156" fmla="+- 0 5522 4412"/>
                  <a:gd name="T157" fmla="*/ T156 w 2369"/>
                  <a:gd name="T158" fmla="+- 0 3065 699"/>
                  <a:gd name="T159" fmla="*/ 3065 h 2369"/>
                  <a:gd name="T160" fmla="+- 0 5376 4412"/>
                  <a:gd name="T161" fmla="*/ T160 w 2369"/>
                  <a:gd name="T162" fmla="+- 0 3047 699"/>
                  <a:gd name="T163" fmla="*/ 3047 h 2369"/>
                  <a:gd name="T164" fmla="+- 0 5236 4412"/>
                  <a:gd name="T165" fmla="*/ T164 w 2369"/>
                  <a:gd name="T166" fmla="+- 0 3012 699"/>
                  <a:gd name="T167" fmla="*/ 3012 h 2369"/>
                  <a:gd name="T168" fmla="+- 0 5103 4412"/>
                  <a:gd name="T169" fmla="*/ T168 w 2369"/>
                  <a:gd name="T170" fmla="+- 0 2960 699"/>
                  <a:gd name="T171" fmla="*/ 2960 h 2369"/>
                  <a:gd name="T172" fmla="+- 0 4979 4412"/>
                  <a:gd name="T173" fmla="*/ T172 w 2369"/>
                  <a:gd name="T174" fmla="+- 0 2894 699"/>
                  <a:gd name="T175" fmla="*/ 2894 h 2369"/>
                  <a:gd name="T176" fmla="+- 0 4864 4412"/>
                  <a:gd name="T177" fmla="*/ T176 w 2369"/>
                  <a:gd name="T178" fmla="+- 0 2814 699"/>
                  <a:gd name="T179" fmla="*/ 2814 h 2369"/>
                  <a:gd name="T180" fmla="+- 0 4759 4412"/>
                  <a:gd name="T181" fmla="*/ T180 w 2369"/>
                  <a:gd name="T182" fmla="+- 0 2721 699"/>
                  <a:gd name="T183" fmla="*/ 2721 h 2369"/>
                  <a:gd name="T184" fmla="+- 0 4666 4412"/>
                  <a:gd name="T185" fmla="*/ T184 w 2369"/>
                  <a:gd name="T186" fmla="+- 0 2616 699"/>
                  <a:gd name="T187" fmla="*/ 2616 h 2369"/>
                  <a:gd name="T188" fmla="+- 0 4586 4412"/>
                  <a:gd name="T189" fmla="*/ T188 w 2369"/>
                  <a:gd name="T190" fmla="+- 0 2501 699"/>
                  <a:gd name="T191" fmla="*/ 2501 h 2369"/>
                  <a:gd name="T192" fmla="+- 0 4520 4412"/>
                  <a:gd name="T193" fmla="*/ T192 w 2369"/>
                  <a:gd name="T194" fmla="+- 0 2377 699"/>
                  <a:gd name="T195" fmla="*/ 2377 h 2369"/>
                  <a:gd name="T196" fmla="+- 0 4468 4412"/>
                  <a:gd name="T197" fmla="*/ T196 w 2369"/>
                  <a:gd name="T198" fmla="+- 0 2244 699"/>
                  <a:gd name="T199" fmla="*/ 2244 h 2369"/>
                  <a:gd name="T200" fmla="+- 0 4433 4412"/>
                  <a:gd name="T201" fmla="*/ T200 w 2369"/>
                  <a:gd name="T202" fmla="+- 0 2104 699"/>
                  <a:gd name="T203" fmla="*/ 2104 h 2369"/>
                  <a:gd name="T204" fmla="+- 0 4415 4412"/>
                  <a:gd name="T205" fmla="*/ T204 w 2369"/>
                  <a:gd name="T206" fmla="+- 0 1958 699"/>
                  <a:gd name="T207" fmla="*/ 1958 h 236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</a:cxnLst>
                <a:rect l="0" t="0" r="r" b="b"/>
                <a:pathLst>
                  <a:path w="2369" h="2369">
                    <a:moveTo>
                      <a:pt x="0" y="1184"/>
                    </a:moveTo>
                    <a:lnTo>
                      <a:pt x="3" y="1109"/>
                    </a:lnTo>
                    <a:lnTo>
                      <a:pt x="10" y="1036"/>
                    </a:lnTo>
                    <a:lnTo>
                      <a:pt x="21" y="963"/>
                    </a:lnTo>
                    <a:lnTo>
                      <a:pt x="37" y="893"/>
                    </a:lnTo>
                    <a:lnTo>
                      <a:pt x="56" y="823"/>
                    </a:lnTo>
                    <a:lnTo>
                      <a:pt x="80" y="756"/>
                    </a:lnTo>
                    <a:lnTo>
                      <a:pt x="108" y="691"/>
                    </a:lnTo>
                    <a:lnTo>
                      <a:pt x="139" y="627"/>
                    </a:lnTo>
                    <a:lnTo>
                      <a:pt x="174" y="566"/>
                    </a:lnTo>
                    <a:lnTo>
                      <a:pt x="213" y="508"/>
                    </a:lnTo>
                    <a:lnTo>
                      <a:pt x="254" y="451"/>
                    </a:lnTo>
                    <a:lnTo>
                      <a:pt x="299" y="398"/>
                    </a:lnTo>
                    <a:lnTo>
                      <a:pt x="347" y="347"/>
                    </a:lnTo>
                    <a:lnTo>
                      <a:pt x="398" y="299"/>
                    </a:lnTo>
                    <a:lnTo>
                      <a:pt x="452" y="254"/>
                    </a:lnTo>
                    <a:lnTo>
                      <a:pt x="508" y="212"/>
                    </a:lnTo>
                    <a:lnTo>
                      <a:pt x="567" y="174"/>
                    </a:lnTo>
                    <a:lnTo>
                      <a:pt x="628" y="139"/>
                    </a:lnTo>
                    <a:lnTo>
                      <a:pt x="691" y="107"/>
                    </a:lnTo>
                    <a:lnTo>
                      <a:pt x="757" y="80"/>
                    </a:lnTo>
                    <a:lnTo>
                      <a:pt x="824" y="56"/>
                    </a:lnTo>
                    <a:lnTo>
                      <a:pt x="893" y="36"/>
                    </a:lnTo>
                    <a:lnTo>
                      <a:pt x="964" y="20"/>
                    </a:lnTo>
                    <a:lnTo>
                      <a:pt x="1036" y="9"/>
                    </a:lnTo>
                    <a:lnTo>
                      <a:pt x="1110" y="2"/>
                    </a:lnTo>
                    <a:lnTo>
                      <a:pt x="1185" y="0"/>
                    </a:lnTo>
                    <a:lnTo>
                      <a:pt x="1260" y="2"/>
                    </a:lnTo>
                    <a:lnTo>
                      <a:pt x="1333" y="9"/>
                    </a:lnTo>
                    <a:lnTo>
                      <a:pt x="1406" y="20"/>
                    </a:lnTo>
                    <a:lnTo>
                      <a:pt x="1476" y="36"/>
                    </a:lnTo>
                    <a:lnTo>
                      <a:pt x="1546" y="56"/>
                    </a:lnTo>
                    <a:lnTo>
                      <a:pt x="1613" y="80"/>
                    </a:lnTo>
                    <a:lnTo>
                      <a:pt x="1678" y="107"/>
                    </a:lnTo>
                    <a:lnTo>
                      <a:pt x="1742" y="139"/>
                    </a:lnTo>
                    <a:lnTo>
                      <a:pt x="1803" y="174"/>
                    </a:lnTo>
                    <a:lnTo>
                      <a:pt x="1862" y="212"/>
                    </a:lnTo>
                    <a:lnTo>
                      <a:pt x="1918" y="254"/>
                    </a:lnTo>
                    <a:lnTo>
                      <a:pt x="1971" y="299"/>
                    </a:lnTo>
                    <a:lnTo>
                      <a:pt x="2022" y="347"/>
                    </a:lnTo>
                    <a:lnTo>
                      <a:pt x="2070" y="398"/>
                    </a:lnTo>
                    <a:lnTo>
                      <a:pt x="2115" y="451"/>
                    </a:lnTo>
                    <a:lnTo>
                      <a:pt x="2157" y="508"/>
                    </a:lnTo>
                    <a:lnTo>
                      <a:pt x="2195" y="566"/>
                    </a:lnTo>
                    <a:lnTo>
                      <a:pt x="2230" y="627"/>
                    </a:lnTo>
                    <a:lnTo>
                      <a:pt x="2262" y="691"/>
                    </a:lnTo>
                    <a:lnTo>
                      <a:pt x="2289" y="756"/>
                    </a:lnTo>
                    <a:lnTo>
                      <a:pt x="2313" y="823"/>
                    </a:lnTo>
                    <a:lnTo>
                      <a:pt x="2333" y="893"/>
                    </a:lnTo>
                    <a:lnTo>
                      <a:pt x="2349" y="963"/>
                    </a:lnTo>
                    <a:lnTo>
                      <a:pt x="2360" y="1036"/>
                    </a:lnTo>
                    <a:lnTo>
                      <a:pt x="2367" y="1109"/>
                    </a:lnTo>
                    <a:lnTo>
                      <a:pt x="2369" y="1184"/>
                    </a:lnTo>
                    <a:lnTo>
                      <a:pt x="2367" y="1259"/>
                    </a:lnTo>
                    <a:lnTo>
                      <a:pt x="2360" y="1333"/>
                    </a:lnTo>
                    <a:lnTo>
                      <a:pt x="2349" y="1405"/>
                    </a:lnTo>
                    <a:lnTo>
                      <a:pt x="2333" y="1476"/>
                    </a:lnTo>
                    <a:lnTo>
                      <a:pt x="2313" y="1545"/>
                    </a:lnTo>
                    <a:lnTo>
                      <a:pt x="2289" y="1612"/>
                    </a:lnTo>
                    <a:lnTo>
                      <a:pt x="2262" y="1678"/>
                    </a:lnTo>
                    <a:lnTo>
                      <a:pt x="2230" y="1741"/>
                    </a:lnTo>
                    <a:lnTo>
                      <a:pt x="2195" y="1802"/>
                    </a:lnTo>
                    <a:lnTo>
                      <a:pt x="2157" y="1861"/>
                    </a:lnTo>
                    <a:lnTo>
                      <a:pt x="2115" y="1917"/>
                    </a:lnTo>
                    <a:lnTo>
                      <a:pt x="2070" y="1971"/>
                    </a:lnTo>
                    <a:lnTo>
                      <a:pt x="2022" y="2022"/>
                    </a:lnTo>
                    <a:lnTo>
                      <a:pt x="1971" y="2070"/>
                    </a:lnTo>
                    <a:lnTo>
                      <a:pt x="1918" y="2115"/>
                    </a:lnTo>
                    <a:lnTo>
                      <a:pt x="1862" y="2156"/>
                    </a:lnTo>
                    <a:lnTo>
                      <a:pt x="1803" y="2195"/>
                    </a:lnTo>
                    <a:lnTo>
                      <a:pt x="1742" y="2230"/>
                    </a:lnTo>
                    <a:lnTo>
                      <a:pt x="1678" y="2261"/>
                    </a:lnTo>
                    <a:lnTo>
                      <a:pt x="1613" y="2289"/>
                    </a:lnTo>
                    <a:lnTo>
                      <a:pt x="1546" y="2313"/>
                    </a:lnTo>
                    <a:lnTo>
                      <a:pt x="1476" y="2333"/>
                    </a:lnTo>
                    <a:lnTo>
                      <a:pt x="1406" y="2348"/>
                    </a:lnTo>
                    <a:lnTo>
                      <a:pt x="1333" y="2359"/>
                    </a:lnTo>
                    <a:lnTo>
                      <a:pt x="1260" y="2366"/>
                    </a:lnTo>
                    <a:lnTo>
                      <a:pt x="1185" y="2369"/>
                    </a:lnTo>
                    <a:lnTo>
                      <a:pt x="1110" y="2366"/>
                    </a:lnTo>
                    <a:lnTo>
                      <a:pt x="1036" y="2359"/>
                    </a:lnTo>
                    <a:lnTo>
                      <a:pt x="964" y="2348"/>
                    </a:lnTo>
                    <a:lnTo>
                      <a:pt x="893" y="2333"/>
                    </a:lnTo>
                    <a:lnTo>
                      <a:pt x="824" y="2313"/>
                    </a:lnTo>
                    <a:lnTo>
                      <a:pt x="757" y="2289"/>
                    </a:lnTo>
                    <a:lnTo>
                      <a:pt x="691" y="2261"/>
                    </a:lnTo>
                    <a:lnTo>
                      <a:pt x="628" y="2230"/>
                    </a:lnTo>
                    <a:lnTo>
                      <a:pt x="567" y="2195"/>
                    </a:lnTo>
                    <a:lnTo>
                      <a:pt x="508" y="2156"/>
                    </a:lnTo>
                    <a:lnTo>
                      <a:pt x="452" y="2115"/>
                    </a:lnTo>
                    <a:lnTo>
                      <a:pt x="398" y="2070"/>
                    </a:lnTo>
                    <a:lnTo>
                      <a:pt x="347" y="2022"/>
                    </a:lnTo>
                    <a:lnTo>
                      <a:pt x="299" y="1971"/>
                    </a:lnTo>
                    <a:lnTo>
                      <a:pt x="254" y="1917"/>
                    </a:lnTo>
                    <a:lnTo>
                      <a:pt x="213" y="1861"/>
                    </a:lnTo>
                    <a:lnTo>
                      <a:pt x="174" y="1802"/>
                    </a:lnTo>
                    <a:lnTo>
                      <a:pt x="139" y="1741"/>
                    </a:lnTo>
                    <a:lnTo>
                      <a:pt x="108" y="1678"/>
                    </a:lnTo>
                    <a:lnTo>
                      <a:pt x="80" y="1612"/>
                    </a:lnTo>
                    <a:lnTo>
                      <a:pt x="56" y="1545"/>
                    </a:lnTo>
                    <a:lnTo>
                      <a:pt x="37" y="1476"/>
                    </a:lnTo>
                    <a:lnTo>
                      <a:pt x="21" y="1405"/>
                    </a:lnTo>
                    <a:lnTo>
                      <a:pt x="10" y="1333"/>
                    </a:lnTo>
                    <a:lnTo>
                      <a:pt x="3" y="1259"/>
                    </a:lnTo>
                    <a:lnTo>
                      <a:pt x="0" y="1184"/>
                    </a:lnTo>
                    <a:close/>
                  </a:path>
                </a:pathLst>
              </a:custGeom>
              <a:solidFill>
                <a:srgbClr val="F0E4E4"/>
              </a:solidFill>
              <a:ln w="2590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40" name="Freeform 61"/>
              <p:cNvSpPr>
                <a:spLocks/>
              </p:cNvSpPr>
              <p:nvPr/>
            </p:nvSpPr>
            <p:spPr bwMode="auto">
              <a:xfrm>
                <a:off x="3120" y="2600"/>
                <a:ext cx="1476" cy="306"/>
              </a:xfrm>
              <a:custGeom>
                <a:avLst/>
                <a:gdLst>
                  <a:gd name="T0" fmla="+- 0 3520 3120"/>
                  <a:gd name="T1" fmla="*/ T0 w 1476"/>
                  <a:gd name="T2" fmla="+- 0 2601 2601"/>
                  <a:gd name="T3" fmla="*/ 2601 h 800"/>
                  <a:gd name="T4" fmla="+- 0 3120 3120"/>
                  <a:gd name="T5" fmla="*/ T4 w 1476"/>
                  <a:gd name="T6" fmla="+- 0 3000 2601"/>
                  <a:gd name="T7" fmla="*/ 3000 h 800"/>
                  <a:gd name="T8" fmla="+- 0 3520 3120"/>
                  <a:gd name="T9" fmla="*/ T8 w 1476"/>
                  <a:gd name="T10" fmla="+- 0 3400 2601"/>
                  <a:gd name="T11" fmla="*/ 3400 h 800"/>
                  <a:gd name="T12" fmla="+- 0 3520 3120"/>
                  <a:gd name="T13" fmla="*/ T12 w 1476"/>
                  <a:gd name="T14" fmla="+- 0 3240 2601"/>
                  <a:gd name="T15" fmla="*/ 3240 h 800"/>
                  <a:gd name="T16" fmla="+- 0 4596 3120"/>
                  <a:gd name="T17" fmla="*/ T16 w 1476"/>
                  <a:gd name="T18" fmla="+- 0 3240 2601"/>
                  <a:gd name="T19" fmla="*/ 3240 h 800"/>
                  <a:gd name="T20" fmla="+- 0 4596 3120"/>
                  <a:gd name="T21" fmla="*/ T20 w 1476"/>
                  <a:gd name="T22" fmla="+- 0 2761 2601"/>
                  <a:gd name="T23" fmla="*/ 2761 h 800"/>
                  <a:gd name="T24" fmla="+- 0 3520 3120"/>
                  <a:gd name="T25" fmla="*/ T24 w 1476"/>
                  <a:gd name="T26" fmla="+- 0 2761 2601"/>
                  <a:gd name="T27" fmla="*/ 2761 h 800"/>
                  <a:gd name="T28" fmla="+- 0 3520 3120"/>
                  <a:gd name="T29" fmla="*/ T28 w 1476"/>
                  <a:gd name="T30" fmla="+- 0 2601 2601"/>
                  <a:gd name="T31" fmla="*/ 2601 h 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6" h="800">
                    <a:moveTo>
                      <a:pt x="400" y="0"/>
                    </a:moveTo>
                    <a:lnTo>
                      <a:pt x="0" y="399"/>
                    </a:lnTo>
                    <a:lnTo>
                      <a:pt x="400" y="799"/>
                    </a:lnTo>
                    <a:lnTo>
                      <a:pt x="400" y="639"/>
                    </a:lnTo>
                    <a:lnTo>
                      <a:pt x="1476" y="639"/>
                    </a:lnTo>
                    <a:lnTo>
                      <a:pt x="1476" y="160"/>
                    </a:lnTo>
                    <a:lnTo>
                      <a:pt x="400" y="160"/>
                    </a:lnTo>
                    <a:lnTo>
                      <a:pt x="400" y="0"/>
                    </a:lnTo>
                    <a:close/>
                  </a:path>
                </a:pathLst>
              </a:custGeom>
              <a:solidFill>
                <a:srgbClr val="5FA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41" name="Text Box 60"/>
              <p:cNvSpPr txBox="1">
                <a:spLocks noChangeArrowheads="1"/>
              </p:cNvSpPr>
              <p:nvPr/>
            </p:nvSpPr>
            <p:spPr bwMode="auto">
              <a:xfrm>
                <a:off x="1076" y="1370"/>
                <a:ext cx="1928" cy="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/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MS/AC</a:t>
                </a:r>
                <a:r>
                  <a:rPr lang="uk-UA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k-UA" sz="15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Академічний сектор</a:t>
                </a:r>
                <a:endParaRPr lang="uk-UA" sz="1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Text Box 58"/>
              <p:cNvSpPr txBox="1">
                <a:spLocks noChangeArrowheads="1"/>
              </p:cNvSpPr>
              <p:nvPr/>
            </p:nvSpPr>
            <p:spPr bwMode="auto">
              <a:xfrm>
                <a:off x="4412" y="1364"/>
                <a:ext cx="2369" cy="1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/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MS/AC</a:t>
                </a:r>
                <a:r>
                  <a:rPr lang="uk-UA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k-UA" sz="15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Неакадемічний </a:t>
                </a:r>
                <a:r>
                  <a:rPr lang="uk-UA" sz="1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сектор</a:t>
                </a:r>
              </a:p>
            </p:txBody>
          </p:sp>
        </p:grpSp>
        <p:sp>
          <p:nvSpPr>
            <p:cNvPr id="61" name="Freeform 61"/>
            <p:cNvSpPr>
              <a:spLocks/>
            </p:cNvSpPr>
            <p:nvPr/>
          </p:nvSpPr>
          <p:spPr bwMode="auto">
            <a:xfrm rot="10800000">
              <a:off x="1979356" y="3250565"/>
              <a:ext cx="937260" cy="194310"/>
            </a:xfrm>
            <a:custGeom>
              <a:avLst/>
              <a:gdLst>
                <a:gd name="T0" fmla="+- 0 3520 3120"/>
                <a:gd name="T1" fmla="*/ T0 w 1476"/>
                <a:gd name="T2" fmla="+- 0 2601 2601"/>
                <a:gd name="T3" fmla="*/ 2601 h 800"/>
                <a:gd name="T4" fmla="+- 0 3120 3120"/>
                <a:gd name="T5" fmla="*/ T4 w 1476"/>
                <a:gd name="T6" fmla="+- 0 3000 2601"/>
                <a:gd name="T7" fmla="*/ 3000 h 800"/>
                <a:gd name="T8" fmla="+- 0 3520 3120"/>
                <a:gd name="T9" fmla="*/ T8 w 1476"/>
                <a:gd name="T10" fmla="+- 0 3400 2601"/>
                <a:gd name="T11" fmla="*/ 3400 h 800"/>
                <a:gd name="T12" fmla="+- 0 3520 3120"/>
                <a:gd name="T13" fmla="*/ T12 w 1476"/>
                <a:gd name="T14" fmla="+- 0 3240 2601"/>
                <a:gd name="T15" fmla="*/ 3240 h 800"/>
                <a:gd name="T16" fmla="+- 0 4596 3120"/>
                <a:gd name="T17" fmla="*/ T16 w 1476"/>
                <a:gd name="T18" fmla="+- 0 3240 2601"/>
                <a:gd name="T19" fmla="*/ 3240 h 800"/>
                <a:gd name="T20" fmla="+- 0 4596 3120"/>
                <a:gd name="T21" fmla="*/ T20 w 1476"/>
                <a:gd name="T22" fmla="+- 0 2761 2601"/>
                <a:gd name="T23" fmla="*/ 2761 h 800"/>
                <a:gd name="T24" fmla="+- 0 3520 3120"/>
                <a:gd name="T25" fmla="*/ T24 w 1476"/>
                <a:gd name="T26" fmla="+- 0 2761 2601"/>
                <a:gd name="T27" fmla="*/ 2761 h 800"/>
                <a:gd name="T28" fmla="+- 0 3520 3120"/>
                <a:gd name="T29" fmla="*/ T28 w 1476"/>
                <a:gd name="T30" fmla="+- 0 2601 2601"/>
                <a:gd name="T31" fmla="*/ 2601 h 8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476" h="800">
                  <a:moveTo>
                    <a:pt x="400" y="0"/>
                  </a:moveTo>
                  <a:lnTo>
                    <a:pt x="0" y="399"/>
                  </a:lnTo>
                  <a:lnTo>
                    <a:pt x="400" y="799"/>
                  </a:lnTo>
                  <a:lnTo>
                    <a:pt x="400" y="639"/>
                  </a:lnTo>
                  <a:lnTo>
                    <a:pt x="1476" y="639"/>
                  </a:lnTo>
                  <a:lnTo>
                    <a:pt x="1476" y="160"/>
                  </a:lnTo>
                  <a:lnTo>
                    <a:pt x="400" y="160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5FA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>
                <a:solidFill>
                  <a:schemeClr val="accent1"/>
                </a:solidFill>
              </a:endParaRPr>
            </a:p>
          </p:txBody>
        </p:sp>
      </p:grpSp>
      <p:sp>
        <p:nvSpPr>
          <p:cNvPr id="29" name="Прямокутник 28"/>
          <p:cNvSpPr/>
          <p:nvPr/>
        </p:nvSpPr>
        <p:spPr>
          <a:xfrm>
            <a:off x="5132690" y="1678838"/>
            <a:ext cx="36541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Міжнародні відрядження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" name="Групувати 63"/>
          <p:cNvGrpSpPr/>
          <p:nvPr/>
        </p:nvGrpSpPr>
        <p:grpSpPr>
          <a:xfrm>
            <a:off x="4841874" y="2857928"/>
            <a:ext cx="3764280" cy="1504315"/>
            <a:chOff x="541655" y="3141345"/>
            <a:chExt cx="3764280" cy="1504315"/>
          </a:xfrm>
        </p:grpSpPr>
        <p:grpSp>
          <p:nvGrpSpPr>
            <p:cNvPr id="65" name="Group 56"/>
            <p:cNvGrpSpPr>
              <a:grpSpLocks/>
            </p:cNvGrpSpPr>
            <p:nvPr/>
          </p:nvGrpSpPr>
          <p:grpSpPr bwMode="auto">
            <a:xfrm>
              <a:off x="541655" y="3141345"/>
              <a:ext cx="3764280" cy="1504315"/>
              <a:chOff x="853" y="698"/>
              <a:chExt cx="5928" cy="2369"/>
            </a:xfrm>
          </p:grpSpPr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853" y="698"/>
                <a:ext cx="2369" cy="2369"/>
              </a:xfrm>
              <a:custGeom>
                <a:avLst/>
                <a:gdLst>
                  <a:gd name="T0" fmla="+- 0 1963 853"/>
                  <a:gd name="T1" fmla="*/ T0 w 2369"/>
                  <a:gd name="T2" fmla="+- 0 701 699"/>
                  <a:gd name="T3" fmla="*/ 701 h 2369"/>
                  <a:gd name="T4" fmla="+- 0 1817 853"/>
                  <a:gd name="T5" fmla="*/ T4 w 2369"/>
                  <a:gd name="T6" fmla="+- 0 719 699"/>
                  <a:gd name="T7" fmla="*/ 719 h 2369"/>
                  <a:gd name="T8" fmla="+- 0 1677 853"/>
                  <a:gd name="T9" fmla="*/ T8 w 2369"/>
                  <a:gd name="T10" fmla="+- 0 755 699"/>
                  <a:gd name="T11" fmla="*/ 755 h 2369"/>
                  <a:gd name="T12" fmla="+- 0 1544 853"/>
                  <a:gd name="T13" fmla="*/ T12 w 2369"/>
                  <a:gd name="T14" fmla="+- 0 806 699"/>
                  <a:gd name="T15" fmla="*/ 806 h 2369"/>
                  <a:gd name="T16" fmla="+- 0 1420 853"/>
                  <a:gd name="T17" fmla="*/ T16 w 2369"/>
                  <a:gd name="T18" fmla="+- 0 873 699"/>
                  <a:gd name="T19" fmla="*/ 873 h 2369"/>
                  <a:gd name="T20" fmla="+- 0 1305 853"/>
                  <a:gd name="T21" fmla="*/ T20 w 2369"/>
                  <a:gd name="T22" fmla="+- 0 953 699"/>
                  <a:gd name="T23" fmla="*/ 953 h 2369"/>
                  <a:gd name="T24" fmla="+- 0 1200 853"/>
                  <a:gd name="T25" fmla="*/ T24 w 2369"/>
                  <a:gd name="T26" fmla="+- 0 1046 699"/>
                  <a:gd name="T27" fmla="*/ 1046 h 2369"/>
                  <a:gd name="T28" fmla="+- 0 1107 853"/>
                  <a:gd name="T29" fmla="*/ T28 w 2369"/>
                  <a:gd name="T30" fmla="+- 0 1150 699"/>
                  <a:gd name="T31" fmla="*/ 1150 h 2369"/>
                  <a:gd name="T32" fmla="+- 0 1027 853"/>
                  <a:gd name="T33" fmla="*/ T32 w 2369"/>
                  <a:gd name="T34" fmla="+- 0 1265 699"/>
                  <a:gd name="T35" fmla="*/ 1265 h 2369"/>
                  <a:gd name="T36" fmla="+- 0 961 853"/>
                  <a:gd name="T37" fmla="*/ T36 w 2369"/>
                  <a:gd name="T38" fmla="+- 0 1390 699"/>
                  <a:gd name="T39" fmla="*/ 1390 h 2369"/>
                  <a:gd name="T40" fmla="+- 0 909 853"/>
                  <a:gd name="T41" fmla="*/ T40 w 2369"/>
                  <a:gd name="T42" fmla="+- 0 1522 699"/>
                  <a:gd name="T43" fmla="*/ 1522 h 2369"/>
                  <a:gd name="T44" fmla="+- 0 874 853"/>
                  <a:gd name="T45" fmla="*/ T44 w 2369"/>
                  <a:gd name="T46" fmla="+- 0 1662 699"/>
                  <a:gd name="T47" fmla="*/ 1662 h 2369"/>
                  <a:gd name="T48" fmla="+- 0 856 853"/>
                  <a:gd name="T49" fmla="*/ T48 w 2369"/>
                  <a:gd name="T50" fmla="+- 0 1808 699"/>
                  <a:gd name="T51" fmla="*/ 1808 h 2369"/>
                  <a:gd name="T52" fmla="+- 0 856 853"/>
                  <a:gd name="T53" fmla="*/ T52 w 2369"/>
                  <a:gd name="T54" fmla="+- 0 1958 699"/>
                  <a:gd name="T55" fmla="*/ 1958 h 2369"/>
                  <a:gd name="T56" fmla="+- 0 874 853"/>
                  <a:gd name="T57" fmla="*/ T56 w 2369"/>
                  <a:gd name="T58" fmla="+- 0 2104 699"/>
                  <a:gd name="T59" fmla="*/ 2104 h 2369"/>
                  <a:gd name="T60" fmla="+- 0 909 853"/>
                  <a:gd name="T61" fmla="*/ T60 w 2369"/>
                  <a:gd name="T62" fmla="+- 0 2244 699"/>
                  <a:gd name="T63" fmla="*/ 2244 h 2369"/>
                  <a:gd name="T64" fmla="+- 0 961 853"/>
                  <a:gd name="T65" fmla="*/ T64 w 2369"/>
                  <a:gd name="T66" fmla="+- 0 2377 699"/>
                  <a:gd name="T67" fmla="*/ 2377 h 2369"/>
                  <a:gd name="T68" fmla="+- 0 1027 853"/>
                  <a:gd name="T69" fmla="*/ T68 w 2369"/>
                  <a:gd name="T70" fmla="+- 0 2501 699"/>
                  <a:gd name="T71" fmla="*/ 2501 h 2369"/>
                  <a:gd name="T72" fmla="+- 0 1107 853"/>
                  <a:gd name="T73" fmla="*/ T72 w 2369"/>
                  <a:gd name="T74" fmla="+- 0 2616 699"/>
                  <a:gd name="T75" fmla="*/ 2616 h 2369"/>
                  <a:gd name="T76" fmla="+- 0 1200 853"/>
                  <a:gd name="T77" fmla="*/ T76 w 2369"/>
                  <a:gd name="T78" fmla="+- 0 2721 699"/>
                  <a:gd name="T79" fmla="*/ 2721 h 2369"/>
                  <a:gd name="T80" fmla="+- 0 1305 853"/>
                  <a:gd name="T81" fmla="*/ T80 w 2369"/>
                  <a:gd name="T82" fmla="+- 0 2814 699"/>
                  <a:gd name="T83" fmla="*/ 2814 h 2369"/>
                  <a:gd name="T84" fmla="+- 0 1420 853"/>
                  <a:gd name="T85" fmla="*/ T84 w 2369"/>
                  <a:gd name="T86" fmla="+- 0 2894 699"/>
                  <a:gd name="T87" fmla="*/ 2894 h 2369"/>
                  <a:gd name="T88" fmla="+- 0 1544 853"/>
                  <a:gd name="T89" fmla="*/ T88 w 2369"/>
                  <a:gd name="T90" fmla="+- 0 2960 699"/>
                  <a:gd name="T91" fmla="*/ 2960 h 2369"/>
                  <a:gd name="T92" fmla="+- 0 1677 853"/>
                  <a:gd name="T93" fmla="*/ T92 w 2369"/>
                  <a:gd name="T94" fmla="+- 0 3012 699"/>
                  <a:gd name="T95" fmla="*/ 3012 h 2369"/>
                  <a:gd name="T96" fmla="+- 0 1817 853"/>
                  <a:gd name="T97" fmla="*/ T96 w 2369"/>
                  <a:gd name="T98" fmla="+- 0 3047 699"/>
                  <a:gd name="T99" fmla="*/ 3047 h 2369"/>
                  <a:gd name="T100" fmla="+- 0 1963 853"/>
                  <a:gd name="T101" fmla="*/ T100 w 2369"/>
                  <a:gd name="T102" fmla="+- 0 3065 699"/>
                  <a:gd name="T103" fmla="*/ 3065 h 2369"/>
                  <a:gd name="T104" fmla="+- 0 2113 853"/>
                  <a:gd name="T105" fmla="*/ T104 w 2369"/>
                  <a:gd name="T106" fmla="+- 0 3065 699"/>
                  <a:gd name="T107" fmla="*/ 3065 h 2369"/>
                  <a:gd name="T108" fmla="+- 0 2258 853"/>
                  <a:gd name="T109" fmla="*/ T108 w 2369"/>
                  <a:gd name="T110" fmla="+- 0 3047 699"/>
                  <a:gd name="T111" fmla="*/ 3047 h 2369"/>
                  <a:gd name="T112" fmla="+- 0 2398 853"/>
                  <a:gd name="T113" fmla="*/ T112 w 2369"/>
                  <a:gd name="T114" fmla="+- 0 3012 699"/>
                  <a:gd name="T115" fmla="*/ 3012 h 2369"/>
                  <a:gd name="T116" fmla="+- 0 2531 853"/>
                  <a:gd name="T117" fmla="*/ T116 w 2369"/>
                  <a:gd name="T118" fmla="+- 0 2960 699"/>
                  <a:gd name="T119" fmla="*/ 2960 h 2369"/>
                  <a:gd name="T120" fmla="+- 0 2656 853"/>
                  <a:gd name="T121" fmla="*/ T120 w 2369"/>
                  <a:gd name="T122" fmla="+- 0 2894 699"/>
                  <a:gd name="T123" fmla="*/ 2894 h 2369"/>
                  <a:gd name="T124" fmla="+- 0 2771 853"/>
                  <a:gd name="T125" fmla="*/ T124 w 2369"/>
                  <a:gd name="T126" fmla="+- 0 2814 699"/>
                  <a:gd name="T127" fmla="*/ 2814 h 2369"/>
                  <a:gd name="T128" fmla="+- 0 2875 853"/>
                  <a:gd name="T129" fmla="*/ T128 w 2369"/>
                  <a:gd name="T130" fmla="+- 0 2721 699"/>
                  <a:gd name="T131" fmla="*/ 2721 h 2369"/>
                  <a:gd name="T132" fmla="+- 0 2968 853"/>
                  <a:gd name="T133" fmla="*/ T132 w 2369"/>
                  <a:gd name="T134" fmla="+- 0 2616 699"/>
                  <a:gd name="T135" fmla="*/ 2616 h 2369"/>
                  <a:gd name="T136" fmla="+- 0 3048 853"/>
                  <a:gd name="T137" fmla="*/ T136 w 2369"/>
                  <a:gd name="T138" fmla="+- 0 2501 699"/>
                  <a:gd name="T139" fmla="*/ 2501 h 2369"/>
                  <a:gd name="T140" fmla="+- 0 3115 853"/>
                  <a:gd name="T141" fmla="*/ T140 w 2369"/>
                  <a:gd name="T142" fmla="+- 0 2377 699"/>
                  <a:gd name="T143" fmla="*/ 2377 h 2369"/>
                  <a:gd name="T144" fmla="+- 0 3166 853"/>
                  <a:gd name="T145" fmla="*/ T144 w 2369"/>
                  <a:gd name="T146" fmla="+- 0 2244 699"/>
                  <a:gd name="T147" fmla="*/ 2244 h 2369"/>
                  <a:gd name="T148" fmla="+- 0 3201 853"/>
                  <a:gd name="T149" fmla="*/ T148 w 2369"/>
                  <a:gd name="T150" fmla="+- 0 2104 699"/>
                  <a:gd name="T151" fmla="*/ 2104 h 2369"/>
                  <a:gd name="T152" fmla="+- 0 3220 853"/>
                  <a:gd name="T153" fmla="*/ T152 w 2369"/>
                  <a:gd name="T154" fmla="+- 0 1958 699"/>
                  <a:gd name="T155" fmla="*/ 1958 h 2369"/>
                  <a:gd name="T156" fmla="+- 0 3220 853"/>
                  <a:gd name="T157" fmla="*/ T156 w 2369"/>
                  <a:gd name="T158" fmla="+- 0 1808 699"/>
                  <a:gd name="T159" fmla="*/ 1808 h 2369"/>
                  <a:gd name="T160" fmla="+- 0 3201 853"/>
                  <a:gd name="T161" fmla="*/ T160 w 2369"/>
                  <a:gd name="T162" fmla="+- 0 1662 699"/>
                  <a:gd name="T163" fmla="*/ 1662 h 2369"/>
                  <a:gd name="T164" fmla="+- 0 3166 853"/>
                  <a:gd name="T165" fmla="*/ T164 w 2369"/>
                  <a:gd name="T166" fmla="+- 0 1522 699"/>
                  <a:gd name="T167" fmla="*/ 1522 h 2369"/>
                  <a:gd name="T168" fmla="+- 0 3115 853"/>
                  <a:gd name="T169" fmla="*/ T168 w 2369"/>
                  <a:gd name="T170" fmla="+- 0 1390 699"/>
                  <a:gd name="T171" fmla="*/ 1390 h 2369"/>
                  <a:gd name="T172" fmla="+- 0 3048 853"/>
                  <a:gd name="T173" fmla="*/ T172 w 2369"/>
                  <a:gd name="T174" fmla="+- 0 1265 699"/>
                  <a:gd name="T175" fmla="*/ 1265 h 2369"/>
                  <a:gd name="T176" fmla="+- 0 2968 853"/>
                  <a:gd name="T177" fmla="*/ T176 w 2369"/>
                  <a:gd name="T178" fmla="+- 0 1150 699"/>
                  <a:gd name="T179" fmla="*/ 1150 h 2369"/>
                  <a:gd name="T180" fmla="+- 0 2875 853"/>
                  <a:gd name="T181" fmla="*/ T180 w 2369"/>
                  <a:gd name="T182" fmla="+- 0 1046 699"/>
                  <a:gd name="T183" fmla="*/ 1046 h 2369"/>
                  <a:gd name="T184" fmla="+- 0 2771 853"/>
                  <a:gd name="T185" fmla="*/ T184 w 2369"/>
                  <a:gd name="T186" fmla="+- 0 953 699"/>
                  <a:gd name="T187" fmla="*/ 953 h 2369"/>
                  <a:gd name="T188" fmla="+- 0 2656 853"/>
                  <a:gd name="T189" fmla="*/ T188 w 2369"/>
                  <a:gd name="T190" fmla="+- 0 873 699"/>
                  <a:gd name="T191" fmla="*/ 873 h 2369"/>
                  <a:gd name="T192" fmla="+- 0 2531 853"/>
                  <a:gd name="T193" fmla="*/ T192 w 2369"/>
                  <a:gd name="T194" fmla="+- 0 806 699"/>
                  <a:gd name="T195" fmla="*/ 806 h 2369"/>
                  <a:gd name="T196" fmla="+- 0 2398 853"/>
                  <a:gd name="T197" fmla="*/ T196 w 2369"/>
                  <a:gd name="T198" fmla="+- 0 755 699"/>
                  <a:gd name="T199" fmla="*/ 755 h 2369"/>
                  <a:gd name="T200" fmla="+- 0 2258 853"/>
                  <a:gd name="T201" fmla="*/ T200 w 2369"/>
                  <a:gd name="T202" fmla="+- 0 719 699"/>
                  <a:gd name="T203" fmla="*/ 719 h 2369"/>
                  <a:gd name="T204" fmla="+- 0 2113 853"/>
                  <a:gd name="T205" fmla="*/ T204 w 2369"/>
                  <a:gd name="T206" fmla="+- 0 701 699"/>
                  <a:gd name="T207" fmla="*/ 701 h 236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</a:cxnLst>
                <a:rect l="0" t="0" r="r" b="b"/>
                <a:pathLst>
                  <a:path w="2369" h="2369">
                    <a:moveTo>
                      <a:pt x="1185" y="0"/>
                    </a:moveTo>
                    <a:lnTo>
                      <a:pt x="1110" y="2"/>
                    </a:lnTo>
                    <a:lnTo>
                      <a:pt x="1036" y="9"/>
                    </a:lnTo>
                    <a:lnTo>
                      <a:pt x="964" y="20"/>
                    </a:lnTo>
                    <a:lnTo>
                      <a:pt x="893" y="36"/>
                    </a:lnTo>
                    <a:lnTo>
                      <a:pt x="824" y="56"/>
                    </a:lnTo>
                    <a:lnTo>
                      <a:pt x="757" y="80"/>
                    </a:lnTo>
                    <a:lnTo>
                      <a:pt x="691" y="107"/>
                    </a:lnTo>
                    <a:lnTo>
                      <a:pt x="628" y="139"/>
                    </a:lnTo>
                    <a:lnTo>
                      <a:pt x="567" y="174"/>
                    </a:lnTo>
                    <a:lnTo>
                      <a:pt x="508" y="212"/>
                    </a:lnTo>
                    <a:lnTo>
                      <a:pt x="452" y="254"/>
                    </a:lnTo>
                    <a:lnTo>
                      <a:pt x="398" y="299"/>
                    </a:lnTo>
                    <a:lnTo>
                      <a:pt x="347" y="347"/>
                    </a:lnTo>
                    <a:lnTo>
                      <a:pt x="299" y="398"/>
                    </a:lnTo>
                    <a:lnTo>
                      <a:pt x="254" y="451"/>
                    </a:lnTo>
                    <a:lnTo>
                      <a:pt x="212" y="508"/>
                    </a:lnTo>
                    <a:lnTo>
                      <a:pt x="174" y="566"/>
                    </a:lnTo>
                    <a:lnTo>
                      <a:pt x="139" y="627"/>
                    </a:lnTo>
                    <a:lnTo>
                      <a:pt x="108" y="691"/>
                    </a:lnTo>
                    <a:lnTo>
                      <a:pt x="80" y="756"/>
                    </a:lnTo>
                    <a:lnTo>
                      <a:pt x="56" y="823"/>
                    </a:lnTo>
                    <a:lnTo>
                      <a:pt x="36" y="893"/>
                    </a:lnTo>
                    <a:lnTo>
                      <a:pt x="21" y="963"/>
                    </a:lnTo>
                    <a:lnTo>
                      <a:pt x="9" y="1036"/>
                    </a:lnTo>
                    <a:lnTo>
                      <a:pt x="3" y="1109"/>
                    </a:lnTo>
                    <a:lnTo>
                      <a:pt x="0" y="1184"/>
                    </a:lnTo>
                    <a:lnTo>
                      <a:pt x="3" y="1259"/>
                    </a:lnTo>
                    <a:lnTo>
                      <a:pt x="9" y="1333"/>
                    </a:lnTo>
                    <a:lnTo>
                      <a:pt x="21" y="1405"/>
                    </a:lnTo>
                    <a:lnTo>
                      <a:pt x="36" y="1476"/>
                    </a:lnTo>
                    <a:lnTo>
                      <a:pt x="56" y="1545"/>
                    </a:lnTo>
                    <a:lnTo>
                      <a:pt x="80" y="1612"/>
                    </a:lnTo>
                    <a:lnTo>
                      <a:pt x="108" y="1678"/>
                    </a:lnTo>
                    <a:lnTo>
                      <a:pt x="139" y="1741"/>
                    </a:lnTo>
                    <a:lnTo>
                      <a:pt x="174" y="1802"/>
                    </a:lnTo>
                    <a:lnTo>
                      <a:pt x="212" y="1861"/>
                    </a:lnTo>
                    <a:lnTo>
                      <a:pt x="254" y="1917"/>
                    </a:lnTo>
                    <a:lnTo>
                      <a:pt x="299" y="1971"/>
                    </a:lnTo>
                    <a:lnTo>
                      <a:pt x="347" y="2022"/>
                    </a:lnTo>
                    <a:lnTo>
                      <a:pt x="398" y="2070"/>
                    </a:lnTo>
                    <a:lnTo>
                      <a:pt x="452" y="2115"/>
                    </a:lnTo>
                    <a:lnTo>
                      <a:pt x="508" y="2156"/>
                    </a:lnTo>
                    <a:lnTo>
                      <a:pt x="567" y="2195"/>
                    </a:lnTo>
                    <a:lnTo>
                      <a:pt x="628" y="2230"/>
                    </a:lnTo>
                    <a:lnTo>
                      <a:pt x="691" y="2261"/>
                    </a:lnTo>
                    <a:lnTo>
                      <a:pt x="757" y="2289"/>
                    </a:lnTo>
                    <a:lnTo>
                      <a:pt x="824" y="2313"/>
                    </a:lnTo>
                    <a:lnTo>
                      <a:pt x="893" y="2333"/>
                    </a:lnTo>
                    <a:lnTo>
                      <a:pt x="964" y="2348"/>
                    </a:lnTo>
                    <a:lnTo>
                      <a:pt x="1036" y="2359"/>
                    </a:lnTo>
                    <a:lnTo>
                      <a:pt x="1110" y="2366"/>
                    </a:lnTo>
                    <a:lnTo>
                      <a:pt x="1185" y="2369"/>
                    </a:lnTo>
                    <a:lnTo>
                      <a:pt x="1260" y="2366"/>
                    </a:lnTo>
                    <a:lnTo>
                      <a:pt x="1333" y="2359"/>
                    </a:lnTo>
                    <a:lnTo>
                      <a:pt x="1405" y="2348"/>
                    </a:lnTo>
                    <a:lnTo>
                      <a:pt x="1476" y="2333"/>
                    </a:lnTo>
                    <a:lnTo>
                      <a:pt x="1545" y="2313"/>
                    </a:lnTo>
                    <a:lnTo>
                      <a:pt x="1613" y="2289"/>
                    </a:lnTo>
                    <a:lnTo>
                      <a:pt x="1678" y="2261"/>
                    </a:lnTo>
                    <a:lnTo>
                      <a:pt x="1741" y="2230"/>
                    </a:lnTo>
                    <a:lnTo>
                      <a:pt x="1803" y="2195"/>
                    </a:lnTo>
                    <a:lnTo>
                      <a:pt x="1861" y="2156"/>
                    </a:lnTo>
                    <a:lnTo>
                      <a:pt x="1918" y="2115"/>
                    </a:lnTo>
                    <a:lnTo>
                      <a:pt x="1971" y="2070"/>
                    </a:lnTo>
                    <a:lnTo>
                      <a:pt x="2022" y="2022"/>
                    </a:lnTo>
                    <a:lnTo>
                      <a:pt x="2070" y="1971"/>
                    </a:lnTo>
                    <a:lnTo>
                      <a:pt x="2115" y="1917"/>
                    </a:lnTo>
                    <a:lnTo>
                      <a:pt x="2157" y="1861"/>
                    </a:lnTo>
                    <a:lnTo>
                      <a:pt x="2195" y="1802"/>
                    </a:lnTo>
                    <a:lnTo>
                      <a:pt x="2230" y="1741"/>
                    </a:lnTo>
                    <a:lnTo>
                      <a:pt x="2262" y="1678"/>
                    </a:lnTo>
                    <a:lnTo>
                      <a:pt x="2289" y="1612"/>
                    </a:lnTo>
                    <a:lnTo>
                      <a:pt x="2313" y="1545"/>
                    </a:lnTo>
                    <a:lnTo>
                      <a:pt x="2333" y="1476"/>
                    </a:lnTo>
                    <a:lnTo>
                      <a:pt x="2348" y="1405"/>
                    </a:lnTo>
                    <a:lnTo>
                      <a:pt x="2360" y="1333"/>
                    </a:lnTo>
                    <a:lnTo>
                      <a:pt x="2367" y="1259"/>
                    </a:lnTo>
                    <a:lnTo>
                      <a:pt x="2369" y="1184"/>
                    </a:lnTo>
                    <a:lnTo>
                      <a:pt x="2367" y="1109"/>
                    </a:lnTo>
                    <a:lnTo>
                      <a:pt x="2360" y="1036"/>
                    </a:lnTo>
                    <a:lnTo>
                      <a:pt x="2348" y="963"/>
                    </a:lnTo>
                    <a:lnTo>
                      <a:pt x="2333" y="893"/>
                    </a:lnTo>
                    <a:lnTo>
                      <a:pt x="2313" y="823"/>
                    </a:lnTo>
                    <a:lnTo>
                      <a:pt x="2289" y="756"/>
                    </a:lnTo>
                    <a:lnTo>
                      <a:pt x="2262" y="691"/>
                    </a:lnTo>
                    <a:lnTo>
                      <a:pt x="2230" y="627"/>
                    </a:lnTo>
                    <a:lnTo>
                      <a:pt x="2195" y="566"/>
                    </a:lnTo>
                    <a:lnTo>
                      <a:pt x="2157" y="508"/>
                    </a:lnTo>
                    <a:lnTo>
                      <a:pt x="2115" y="451"/>
                    </a:lnTo>
                    <a:lnTo>
                      <a:pt x="2070" y="398"/>
                    </a:lnTo>
                    <a:lnTo>
                      <a:pt x="2022" y="347"/>
                    </a:lnTo>
                    <a:lnTo>
                      <a:pt x="1971" y="299"/>
                    </a:lnTo>
                    <a:lnTo>
                      <a:pt x="1918" y="254"/>
                    </a:lnTo>
                    <a:lnTo>
                      <a:pt x="1861" y="212"/>
                    </a:lnTo>
                    <a:lnTo>
                      <a:pt x="1803" y="174"/>
                    </a:lnTo>
                    <a:lnTo>
                      <a:pt x="1741" y="139"/>
                    </a:lnTo>
                    <a:lnTo>
                      <a:pt x="1678" y="107"/>
                    </a:lnTo>
                    <a:lnTo>
                      <a:pt x="1613" y="80"/>
                    </a:lnTo>
                    <a:lnTo>
                      <a:pt x="1545" y="56"/>
                    </a:lnTo>
                    <a:lnTo>
                      <a:pt x="1476" y="36"/>
                    </a:lnTo>
                    <a:lnTo>
                      <a:pt x="1405" y="20"/>
                    </a:lnTo>
                    <a:lnTo>
                      <a:pt x="1333" y="9"/>
                    </a:lnTo>
                    <a:lnTo>
                      <a:pt x="1260" y="2"/>
                    </a:lnTo>
                    <a:lnTo>
                      <a:pt x="1185" y="0"/>
                    </a:lnTo>
                    <a:close/>
                  </a:path>
                </a:pathLst>
              </a:custGeom>
              <a:solidFill>
                <a:srgbClr val="F0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68" name="Freeform 65"/>
              <p:cNvSpPr>
                <a:spLocks/>
              </p:cNvSpPr>
              <p:nvPr/>
            </p:nvSpPr>
            <p:spPr bwMode="auto">
              <a:xfrm>
                <a:off x="853" y="698"/>
                <a:ext cx="2369" cy="2369"/>
              </a:xfrm>
              <a:custGeom>
                <a:avLst/>
                <a:gdLst>
                  <a:gd name="T0" fmla="+- 0 856 853"/>
                  <a:gd name="T1" fmla="*/ T0 w 2369"/>
                  <a:gd name="T2" fmla="+- 0 1808 699"/>
                  <a:gd name="T3" fmla="*/ 1808 h 2369"/>
                  <a:gd name="T4" fmla="+- 0 874 853"/>
                  <a:gd name="T5" fmla="*/ T4 w 2369"/>
                  <a:gd name="T6" fmla="+- 0 1662 699"/>
                  <a:gd name="T7" fmla="*/ 1662 h 2369"/>
                  <a:gd name="T8" fmla="+- 0 909 853"/>
                  <a:gd name="T9" fmla="*/ T8 w 2369"/>
                  <a:gd name="T10" fmla="+- 0 1522 699"/>
                  <a:gd name="T11" fmla="*/ 1522 h 2369"/>
                  <a:gd name="T12" fmla="+- 0 961 853"/>
                  <a:gd name="T13" fmla="*/ T12 w 2369"/>
                  <a:gd name="T14" fmla="+- 0 1390 699"/>
                  <a:gd name="T15" fmla="*/ 1390 h 2369"/>
                  <a:gd name="T16" fmla="+- 0 1027 853"/>
                  <a:gd name="T17" fmla="*/ T16 w 2369"/>
                  <a:gd name="T18" fmla="+- 0 1265 699"/>
                  <a:gd name="T19" fmla="*/ 1265 h 2369"/>
                  <a:gd name="T20" fmla="+- 0 1107 853"/>
                  <a:gd name="T21" fmla="*/ T20 w 2369"/>
                  <a:gd name="T22" fmla="+- 0 1150 699"/>
                  <a:gd name="T23" fmla="*/ 1150 h 2369"/>
                  <a:gd name="T24" fmla="+- 0 1200 853"/>
                  <a:gd name="T25" fmla="*/ T24 w 2369"/>
                  <a:gd name="T26" fmla="+- 0 1046 699"/>
                  <a:gd name="T27" fmla="*/ 1046 h 2369"/>
                  <a:gd name="T28" fmla="+- 0 1305 853"/>
                  <a:gd name="T29" fmla="*/ T28 w 2369"/>
                  <a:gd name="T30" fmla="+- 0 953 699"/>
                  <a:gd name="T31" fmla="*/ 953 h 2369"/>
                  <a:gd name="T32" fmla="+- 0 1420 853"/>
                  <a:gd name="T33" fmla="*/ T32 w 2369"/>
                  <a:gd name="T34" fmla="+- 0 873 699"/>
                  <a:gd name="T35" fmla="*/ 873 h 2369"/>
                  <a:gd name="T36" fmla="+- 0 1544 853"/>
                  <a:gd name="T37" fmla="*/ T36 w 2369"/>
                  <a:gd name="T38" fmla="+- 0 806 699"/>
                  <a:gd name="T39" fmla="*/ 806 h 2369"/>
                  <a:gd name="T40" fmla="+- 0 1677 853"/>
                  <a:gd name="T41" fmla="*/ T40 w 2369"/>
                  <a:gd name="T42" fmla="+- 0 755 699"/>
                  <a:gd name="T43" fmla="*/ 755 h 2369"/>
                  <a:gd name="T44" fmla="+- 0 1817 853"/>
                  <a:gd name="T45" fmla="*/ T44 w 2369"/>
                  <a:gd name="T46" fmla="+- 0 719 699"/>
                  <a:gd name="T47" fmla="*/ 719 h 2369"/>
                  <a:gd name="T48" fmla="+- 0 1963 853"/>
                  <a:gd name="T49" fmla="*/ T48 w 2369"/>
                  <a:gd name="T50" fmla="+- 0 701 699"/>
                  <a:gd name="T51" fmla="*/ 701 h 2369"/>
                  <a:gd name="T52" fmla="+- 0 2113 853"/>
                  <a:gd name="T53" fmla="*/ T52 w 2369"/>
                  <a:gd name="T54" fmla="+- 0 701 699"/>
                  <a:gd name="T55" fmla="*/ 701 h 2369"/>
                  <a:gd name="T56" fmla="+- 0 2258 853"/>
                  <a:gd name="T57" fmla="*/ T56 w 2369"/>
                  <a:gd name="T58" fmla="+- 0 719 699"/>
                  <a:gd name="T59" fmla="*/ 719 h 2369"/>
                  <a:gd name="T60" fmla="+- 0 2398 853"/>
                  <a:gd name="T61" fmla="*/ T60 w 2369"/>
                  <a:gd name="T62" fmla="+- 0 755 699"/>
                  <a:gd name="T63" fmla="*/ 755 h 2369"/>
                  <a:gd name="T64" fmla="+- 0 2531 853"/>
                  <a:gd name="T65" fmla="*/ T64 w 2369"/>
                  <a:gd name="T66" fmla="+- 0 806 699"/>
                  <a:gd name="T67" fmla="*/ 806 h 2369"/>
                  <a:gd name="T68" fmla="+- 0 2656 853"/>
                  <a:gd name="T69" fmla="*/ T68 w 2369"/>
                  <a:gd name="T70" fmla="+- 0 873 699"/>
                  <a:gd name="T71" fmla="*/ 873 h 2369"/>
                  <a:gd name="T72" fmla="+- 0 2771 853"/>
                  <a:gd name="T73" fmla="*/ T72 w 2369"/>
                  <a:gd name="T74" fmla="+- 0 953 699"/>
                  <a:gd name="T75" fmla="*/ 953 h 2369"/>
                  <a:gd name="T76" fmla="+- 0 2875 853"/>
                  <a:gd name="T77" fmla="*/ T76 w 2369"/>
                  <a:gd name="T78" fmla="+- 0 1046 699"/>
                  <a:gd name="T79" fmla="*/ 1046 h 2369"/>
                  <a:gd name="T80" fmla="+- 0 2968 853"/>
                  <a:gd name="T81" fmla="*/ T80 w 2369"/>
                  <a:gd name="T82" fmla="+- 0 1150 699"/>
                  <a:gd name="T83" fmla="*/ 1150 h 2369"/>
                  <a:gd name="T84" fmla="+- 0 3048 853"/>
                  <a:gd name="T85" fmla="*/ T84 w 2369"/>
                  <a:gd name="T86" fmla="+- 0 1265 699"/>
                  <a:gd name="T87" fmla="*/ 1265 h 2369"/>
                  <a:gd name="T88" fmla="+- 0 3115 853"/>
                  <a:gd name="T89" fmla="*/ T88 w 2369"/>
                  <a:gd name="T90" fmla="+- 0 1390 699"/>
                  <a:gd name="T91" fmla="*/ 1390 h 2369"/>
                  <a:gd name="T92" fmla="+- 0 3166 853"/>
                  <a:gd name="T93" fmla="*/ T92 w 2369"/>
                  <a:gd name="T94" fmla="+- 0 1522 699"/>
                  <a:gd name="T95" fmla="*/ 1522 h 2369"/>
                  <a:gd name="T96" fmla="+- 0 3201 853"/>
                  <a:gd name="T97" fmla="*/ T96 w 2369"/>
                  <a:gd name="T98" fmla="+- 0 1662 699"/>
                  <a:gd name="T99" fmla="*/ 1662 h 2369"/>
                  <a:gd name="T100" fmla="+- 0 3220 853"/>
                  <a:gd name="T101" fmla="*/ T100 w 2369"/>
                  <a:gd name="T102" fmla="+- 0 1808 699"/>
                  <a:gd name="T103" fmla="*/ 1808 h 2369"/>
                  <a:gd name="T104" fmla="+- 0 3220 853"/>
                  <a:gd name="T105" fmla="*/ T104 w 2369"/>
                  <a:gd name="T106" fmla="+- 0 1958 699"/>
                  <a:gd name="T107" fmla="*/ 1958 h 2369"/>
                  <a:gd name="T108" fmla="+- 0 3201 853"/>
                  <a:gd name="T109" fmla="*/ T108 w 2369"/>
                  <a:gd name="T110" fmla="+- 0 2104 699"/>
                  <a:gd name="T111" fmla="*/ 2104 h 2369"/>
                  <a:gd name="T112" fmla="+- 0 3166 853"/>
                  <a:gd name="T113" fmla="*/ T112 w 2369"/>
                  <a:gd name="T114" fmla="+- 0 2244 699"/>
                  <a:gd name="T115" fmla="*/ 2244 h 2369"/>
                  <a:gd name="T116" fmla="+- 0 3115 853"/>
                  <a:gd name="T117" fmla="*/ T116 w 2369"/>
                  <a:gd name="T118" fmla="+- 0 2377 699"/>
                  <a:gd name="T119" fmla="*/ 2377 h 2369"/>
                  <a:gd name="T120" fmla="+- 0 3048 853"/>
                  <a:gd name="T121" fmla="*/ T120 w 2369"/>
                  <a:gd name="T122" fmla="+- 0 2501 699"/>
                  <a:gd name="T123" fmla="*/ 2501 h 2369"/>
                  <a:gd name="T124" fmla="+- 0 2968 853"/>
                  <a:gd name="T125" fmla="*/ T124 w 2369"/>
                  <a:gd name="T126" fmla="+- 0 2616 699"/>
                  <a:gd name="T127" fmla="*/ 2616 h 2369"/>
                  <a:gd name="T128" fmla="+- 0 2875 853"/>
                  <a:gd name="T129" fmla="*/ T128 w 2369"/>
                  <a:gd name="T130" fmla="+- 0 2721 699"/>
                  <a:gd name="T131" fmla="*/ 2721 h 2369"/>
                  <a:gd name="T132" fmla="+- 0 2771 853"/>
                  <a:gd name="T133" fmla="*/ T132 w 2369"/>
                  <a:gd name="T134" fmla="+- 0 2814 699"/>
                  <a:gd name="T135" fmla="*/ 2814 h 2369"/>
                  <a:gd name="T136" fmla="+- 0 2656 853"/>
                  <a:gd name="T137" fmla="*/ T136 w 2369"/>
                  <a:gd name="T138" fmla="+- 0 2894 699"/>
                  <a:gd name="T139" fmla="*/ 2894 h 2369"/>
                  <a:gd name="T140" fmla="+- 0 2531 853"/>
                  <a:gd name="T141" fmla="*/ T140 w 2369"/>
                  <a:gd name="T142" fmla="+- 0 2960 699"/>
                  <a:gd name="T143" fmla="*/ 2960 h 2369"/>
                  <a:gd name="T144" fmla="+- 0 2398 853"/>
                  <a:gd name="T145" fmla="*/ T144 w 2369"/>
                  <a:gd name="T146" fmla="+- 0 3012 699"/>
                  <a:gd name="T147" fmla="*/ 3012 h 2369"/>
                  <a:gd name="T148" fmla="+- 0 2258 853"/>
                  <a:gd name="T149" fmla="*/ T148 w 2369"/>
                  <a:gd name="T150" fmla="+- 0 3047 699"/>
                  <a:gd name="T151" fmla="*/ 3047 h 2369"/>
                  <a:gd name="T152" fmla="+- 0 2113 853"/>
                  <a:gd name="T153" fmla="*/ T152 w 2369"/>
                  <a:gd name="T154" fmla="+- 0 3065 699"/>
                  <a:gd name="T155" fmla="*/ 3065 h 2369"/>
                  <a:gd name="T156" fmla="+- 0 1963 853"/>
                  <a:gd name="T157" fmla="*/ T156 w 2369"/>
                  <a:gd name="T158" fmla="+- 0 3065 699"/>
                  <a:gd name="T159" fmla="*/ 3065 h 2369"/>
                  <a:gd name="T160" fmla="+- 0 1817 853"/>
                  <a:gd name="T161" fmla="*/ T160 w 2369"/>
                  <a:gd name="T162" fmla="+- 0 3047 699"/>
                  <a:gd name="T163" fmla="*/ 3047 h 2369"/>
                  <a:gd name="T164" fmla="+- 0 1677 853"/>
                  <a:gd name="T165" fmla="*/ T164 w 2369"/>
                  <a:gd name="T166" fmla="+- 0 3012 699"/>
                  <a:gd name="T167" fmla="*/ 3012 h 2369"/>
                  <a:gd name="T168" fmla="+- 0 1544 853"/>
                  <a:gd name="T169" fmla="*/ T168 w 2369"/>
                  <a:gd name="T170" fmla="+- 0 2960 699"/>
                  <a:gd name="T171" fmla="*/ 2960 h 2369"/>
                  <a:gd name="T172" fmla="+- 0 1420 853"/>
                  <a:gd name="T173" fmla="*/ T172 w 2369"/>
                  <a:gd name="T174" fmla="+- 0 2894 699"/>
                  <a:gd name="T175" fmla="*/ 2894 h 2369"/>
                  <a:gd name="T176" fmla="+- 0 1305 853"/>
                  <a:gd name="T177" fmla="*/ T176 w 2369"/>
                  <a:gd name="T178" fmla="+- 0 2814 699"/>
                  <a:gd name="T179" fmla="*/ 2814 h 2369"/>
                  <a:gd name="T180" fmla="+- 0 1200 853"/>
                  <a:gd name="T181" fmla="*/ T180 w 2369"/>
                  <a:gd name="T182" fmla="+- 0 2721 699"/>
                  <a:gd name="T183" fmla="*/ 2721 h 2369"/>
                  <a:gd name="T184" fmla="+- 0 1107 853"/>
                  <a:gd name="T185" fmla="*/ T184 w 2369"/>
                  <a:gd name="T186" fmla="+- 0 2616 699"/>
                  <a:gd name="T187" fmla="*/ 2616 h 2369"/>
                  <a:gd name="T188" fmla="+- 0 1027 853"/>
                  <a:gd name="T189" fmla="*/ T188 w 2369"/>
                  <a:gd name="T190" fmla="+- 0 2501 699"/>
                  <a:gd name="T191" fmla="*/ 2501 h 2369"/>
                  <a:gd name="T192" fmla="+- 0 961 853"/>
                  <a:gd name="T193" fmla="*/ T192 w 2369"/>
                  <a:gd name="T194" fmla="+- 0 2377 699"/>
                  <a:gd name="T195" fmla="*/ 2377 h 2369"/>
                  <a:gd name="T196" fmla="+- 0 909 853"/>
                  <a:gd name="T197" fmla="*/ T196 w 2369"/>
                  <a:gd name="T198" fmla="+- 0 2244 699"/>
                  <a:gd name="T199" fmla="*/ 2244 h 2369"/>
                  <a:gd name="T200" fmla="+- 0 874 853"/>
                  <a:gd name="T201" fmla="*/ T200 w 2369"/>
                  <a:gd name="T202" fmla="+- 0 2104 699"/>
                  <a:gd name="T203" fmla="*/ 2104 h 2369"/>
                  <a:gd name="T204" fmla="+- 0 856 853"/>
                  <a:gd name="T205" fmla="*/ T204 w 2369"/>
                  <a:gd name="T206" fmla="+- 0 1958 699"/>
                  <a:gd name="T207" fmla="*/ 1958 h 236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</a:cxnLst>
                <a:rect l="0" t="0" r="r" b="b"/>
                <a:pathLst>
                  <a:path w="2369" h="2369">
                    <a:moveTo>
                      <a:pt x="0" y="1184"/>
                    </a:moveTo>
                    <a:lnTo>
                      <a:pt x="3" y="1109"/>
                    </a:lnTo>
                    <a:lnTo>
                      <a:pt x="9" y="1036"/>
                    </a:lnTo>
                    <a:lnTo>
                      <a:pt x="21" y="963"/>
                    </a:lnTo>
                    <a:lnTo>
                      <a:pt x="36" y="893"/>
                    </a:lnTo>
                    <a:lnTo>
                      <a:pt x="56" y="823"/>
                    </a:lnTo>
                    <a:lnTo>
                      <a:pt x="80" y="756"/>
                    </a:lnTo>
                    <a:lnTo>
                      <a:pt x="108" y="691"/>
                    </a:lnTo>
                    <a:lnTo>
                      <a:pt x="139" y="627"/>
                    </a:lnTo>
                    <a:lnTo>
                      <a:pt x="174" y="566"/>
                    </a:lnTo>
                    <a:lnTo>
                      <a:pt x="212" y="508"/>
                    </a:lnTo>
                    <a:lnTo>
                      <a:pt x="254" y="451"/>
                    </a:lnTo>
                    <a:lnTo>
                      <a:pt x="299" y="398"/>
                    </a:lnTo>
                    <a:lnTo>
                      <a:pt x="347" y="347"/>
                    </a:lnTo>
                    <a:lnTo>
                      <a:pt x="398" y="299"/>
                    </a:lnTo>
                    <a:lnTo>
                      <a:pt x="452" y="254"/>
                    </a:lnTo>
                    <a:lnTo>
                      <a:pt x="508" y="212"/>
                    </a:lnTo>
                    <a:lnTo>
                      <a:pt x="567" y="174"/>
                    </a:lnTo>
                    <a:lnTo>
                      <a:pt x="628" y="139"/>
                    </a:lnTo>
                    <a:lnTo>
                      <a:pt x="691" y="107"/>
                    </a:lnTo>
                    <a:lnTo>
                      <a:pt x="757" y="80"/>
                    </a:lnTo>
                    <a:lnTo>
                      <a:pt x="824" y="56"/>
                    </a:lnTo>
                    <a:lnTo>
                      <a:pt x="893" y="36"/>
                    </a:lnTo>
                    <a:lnTo>
                      <a:pt x="964" y="20"/>
                    </a:lnTo>
                    <a:lnTo>
                      <a:pt x="1036" y="9"/>
                    </a:lnTo>
                    <a:lnTo>
                      <a:pt x="1110" y="2"/>
                    </a:lnTo>
                    <a:lnTo>
                      <a:pt x="1185" y="0"/>
                    </a:lnTo>
                    <a:lnTo>
                      <a:pt x="1260" y="2"/>
                    </a:lnTo>
                    <a:lnTo>
                      <a:pt x="1333" y="9"/>
                    </a:lnTo>
                    <a:lnTo>
                      <a:pt x="1405" y="20"/>
                    </a:lnTo>
                    <a:lnTo>
                      <a:pt x="1476" y="36"/>
                    </a:lnTo>
                    <a:lnTo>
                      <a:pt x="1545" y="56"/>
                    </a:lnTo>
                    <a:lnTo>
                      <a:pt x="1613" y="80"/>
                    </a:lnTo>
                    <a:lnTo>
                      <a:pt x="1678" y="107"/>
                    </a:lnTo>
                    <a:lnTo>
                      <a:pt x="1741" y="139"/>
                    </a:lnTo>
                    <a:lnTo>
                      <a:pt x="1803" y="174"/>
                    </a:lnTo>
                    <a:lnTo>
                      <a:pt x="1861" y="212"/>
                    </a:lnTo>
                    <a:lnTo>
                      <a:pt x="1918" y="254"/>
                    </a:lnTo>
                    <a:lnTo>
                      <a:pt x="1971" y="299"/>
                    </a:lnTo>
                    <a:lnTo>
                      <a:pt x="2022" y="347"/>
                    </a:lnTo>
                    <a:lnTo>
                      <a:pt x="2070" y="398"/>
                    </a:lnTo>
                    <a:lnTo>
                      <a:pt x="2115" y="451"/>
                    </a:lnTo>
                    <a:lnTo>
                      <a:pt x="2157" y="508"/>
                    </a:lnTo>
                    <a:lnTo>
                      <a:pt x="2195" y="566"/>
                    </a:lnTo>
                    <a:lnTo>
                      <a:pt x="2230" y="627"/>
                    </a:lnTo>
                    <a:lnTo>
                      <a:pt x="2262" y="691"/>
                    </a:lnTo>
                    <a:lnTo>
                      <a:pt x="2289" y="756"/>
                    </a:lnTo>
                    <a:lnTo>
                      <a:pt x="2313" y="823"/>
                    </a:lnTo>
                    <a:lnTo>
                      <a:pt x="2333" y="893"/>
                    </a:lnTo>
                    <a:lnTo>
                      <a:pt x="2348" y="963"/>
                    </a:lnTo>
                    <a:lnTo>
                      <a:pt x="2360" y="1036"/>
                    </a:lnTo>
                    <a:lnTo>
                      <a:pt x="2367" y="1109"/>
                    </a:lnTo>
                    <a:lnTo>
                      <a:pt x="2369" y="1184"/>
                    </a:lnTo>
                    <a:lnTo>
                      <a:pt x="2367" y="1259"/>
                    </a:lnTo>
                    <a:lnTo>
                      <a:pt x="2360" y="1333"/>
                    </a:lnTo>
                    <a:lnTo>
                      <a:pt x="2348" y="1405"/>
                    </a:lnTo>
                    <a:lnTo>
                      <a:pt x="2333" y="1476"/>
                    </a:lnTo>
                    <a:lnTo>
                      <a:pt x="2313" y="1545"/>
                    </a:lnTo>
                    <a:lnTo>
                      <a:pt x="2289" y="1612"/>
                    </a:lnTo>
                    <a:lnTo>
                      <a:pt x="2262" y="1678"/>
                    </a:lnTo>
                    <a:lnTo>
                      <a:pt x="2230" y="1741"/>
                    </a:lnTo>
                    <a:lnTo>
                      <a:pt x="2195" y="1802"/>
                    </a:lnTo>
                    <a:lnTo>
                      <a:pt x="2157" y="1861"/>
                    </a:lnTo>
                    <a:lnTo>
                      <a:pt x="2115" y="1917"/>
                    </a:lnTo>
                    <a:lnTo>
                      <a:pt x="2070" y="1971"/>
                    </a:lnTo>
                    <a:lnTo>
                      <a:pt x="2022" y="2022"/>
                    </a:lnTo>
                    <a:lnTo>
                      <a:pt x="1971" y="2070"/>
                    </a:lnTo>
                    <a:lnTo>
                      <a:pt x="1918" y="2115"/>
                    </a:lnTo>
                    <a:lnTo>
                      <a:pt x="1861" y="2156"/>
                    </a:lnTo>
                    <a:lnTo>
                      <a:pt x="1803" y="2195"/>
                    </a:lnTo>
                    <a:lnTo>
                      <a:pt x="1741" y="2230"/>
                    </a:lnTo>
                    <a:lnTo>
                      <a:pt x="1678" y="2261"/>
                    </a:lnTo>
                    <a:lnTo>
                      <a:pt x="1613" y="2289"/>
                    </a:lnTo>
                    <a:lnTo>
                      <a:pt x="1545" y="2313"/>
                    </a:lnTo>
                    <a:lnTo>
                      <a:pt x="1476" y="2333"/>
                    </a:lnTo>
                    <a:lnTo>
                      <a:pt x="1405" y="2348"/>
                    </a:lnTo>
                    <a:lnTo>
                      <a:pt x="1333" y="2359"/>
                    </a:lnTo>
                    <a:lnTo>
                      <a:pt x="1260" y="2366"/>
                    </a:lnTo>
                    <a:lnTo>
                      <a:pt x="1185" y="2369"/>
                    </a:lnTo>
                    <a:lnTo>
                      <a:pt x="1110" y="2366"/>
                    </a:lnTo>
                    <a:lnTo>
                      <a:pt x="1036" y="2359"/>
                    </a:lnTo>
                    <a:lnTo>
                      <a:pt x="964" y="2348"/>
                    </a:lnTo>
                    <a:lnTo>
                      <a:pt x="893" y="2333"/>
                    </a:lnTo>
                    <a:lnTo>
                      <a:pt x="824" y="2313"/>
                    </a:lnTo>
                    <a:lnTo>
                      <a:pt x="757" y="2289"/>
                    </a:lnTo>
                    <a:lnTo>
                      <a:pt x="691" y="2261"/>
                    </a:lnTo>
                    <a:lnTo>
                      <a:pt x="628" y="2230"/>
                    </a:lnTo>
                    <a:lnTo>
                      <a:pt x="567" y="2195"/>
                    </a:lnTo>
                    <a:lnTo>
                      <a:pt x="508" y="2156"/>
                    </a:lnTo>
                    <a:lnTo>
                      <a:pt x="452" y="2115"/>
                    </a:lnTo>
                    <a:lnTo>
                      <a:pt x="398" y="2070"/>
                    </a:lnTo>
                    <a:lnTo>
                      <a:pt x="347" y="2022"/>
                    </a:lnTo>
                    <a:lnTo>
                      <a:pt x="299" y="1971"/>
                    </a:lnTo>
                    <a:lnTo>
                      <a:pt x="254" y="1917"/>
                    </a:lnTo>
                    <a:lnTo>
                      <a:pt x="212" y="1861"/>
                    </a:lnTo>
                    <a:lnTo>
                      <a:pt x="174" y="1802"/>
                    </a:lnTo>
                    <a:lnTo>
                      <a:pt x="139" y="1741"/>
                    </a:lnTo>
                    <a:lnTo>
                      <a:pt x="108" y="1678"/>
                    </a:lnTo>
                    <a:lnTo>
                      <a:pt x="80" y="1612"/>
                    </a:lnTo>
                    <a:lnTo>
                      <a:pt x="56" y="1545"/>
                    </a:lnTo>
                    <a:lnTo>
                      <a:pt x="36" y="1476"/>
                    </a:lnTo>
                    <a:lnTo>
                      <a:pt x="21" y="1405"/>
                    </a:lnTo>
                    <a:lnTo>
                      <a:pt x="9" y="1333"/>
                    </a:lnTo>
                    <a:lnTo>
                      <a:pt x="3" y="1259"/>
                    </a:lnTo>
                    <a:lnTo>
                      <a:pt x="0" y="1184"/>
                    </a:lnTo>
                    <a:close/>
                  </a:path>
                </a:pathLst>
              </a:custGeom>
              <a:noFill/>
              <a:ln w="2590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69" name="Freeform 63"/>
              <p:cNvSpPr>
                <a:spLocks/>
              </p:cNvSpPr>
              <p:nvPr/>
            </p:nvSpPr>
            <p:spPr bwMode="auto">
              <a:xfrm>
                <a:off x="4412" y="698"/>
                <a:ext cx="2369" cy="2369"/>
              </a:xfrm>
              <a:custGeom>
                <a:avLst/>
                <a:gdLst>
                  <a:gd name="T0" fmla="+- 0 5522 4412"/>
                  <a:gd name="T1" fmla="*/ T0 w 2369"/>
                  <a:gd name="T2" fmla="+- 0 701 699"/>
                  <a:gd name="T3" fmla="*/ 701 h 2369"/>
                  <a:gd name="T4" fmla="+- 0 5376 4412"/>
                  <a:gd name="T5" fmla="*/ T4 w 2369"/>
                  <a:gd name="T6" fmla="+- 0 719 699"/>
                  <a:gd name="T7" fmla="*/ 719 h 2369"/>
                  <a:gd name="T8" fmla="+- 0 5236 4412"/>
                  <a:gd name="T9" fmla="*/ T8 w 2369"/>
                  <a:gd name="T10" fmla="+- 0 755 699"/>
                  <a:gd name="T11" fmla="*/ 755 h 2369"/>
                  <a:gd name="T12" fmla="+- 0 5103 4412"/>
                  <a:gd name="T13" fmla="*/ T12 w 2369"/>
                  <a:gd name="T14" fmla="+- 0 806 699"/>
                  <a:gd name="T15" fmla="*/ 806 h 2369"/>
                  <a:gd name="T16" fmla="+- 0 4979 4412"/>
                  <a:gd name="T17" fmla="*/ T16 w 2369"/>
                  <a:gd name="T18" fmla="+- 0 873 699"/>
                  <a:gd name="T19" fmla="*/ 873 h 2369"/>
                  <a:gd name="T20" fmla="+- 0 4864 4412"/>
                  <a:gd name="T21" fmla="*/ T20 w 2369"/>
                  <a:gd name="T22" fmla="+- 0 953 699"/>
                  <a:gd name="T23" fmla="*/ 953 h 2369"/>
                  <a:gd name="T24" fmla="+- 0 4759 4412"/>
                  <a:gd name="T25" fmla="*/ T24 w 2369"/>
                  <a:gd name="T26" fmla="+- 0 1046 699"/>
                  <a:gd name="T27" fmla="*/ 1046 h 2369"/>
                  <a:gd name="T28" fmla="+- 0 4666 4412"/>
                  <a:gd name="T29" fmla="*/ T28 w 2369"/>
                  <a:gd name="T30" fmla="+- 0 1150 699"/>
                  <a:gd name="T31" fmla="*/ 1150 h 2369"/>
                  <a:gd name="T32" fmla="+- 0 4586 4412"/>
                  <a:gd name="T33" fmla="*/ T32 w 2369"/>
                  <a:gd name="T34" fmla="+- 0 1265 699"/>
                  <a:gd name="T35" fmla="*/ 1265 h 2369"/>
                  <a:gd name="T36" fmla="+- 0 4520 4412"/>
                  <a:gd name="T37" fmla="*/ T36 w 2369"/>
                  <a:gd name="T38" fmla="+- 0 1390 699"/>
                  <a:gd name="T39" fmla="*/ 1390 h 2369"/>
                  <a:gd name="T40" fmla="+- 0 4468 4412"/>
                  <a:gd name="T41" fmla="*/ T40 w 2369"/>
                  <a:gd name="T42" fmla="+- 0 1522 699"/>
                  <a:gd name="T43" fmla="*/ 1522 h 2369"/>
                  <a:gd name="T44" fmla="+- 0 4433 4412"/>
                  <a:gd name="T45" fmla="*/ T44 w 2369"/>
                  <a:gd name="T46" fmla="+- 0 1662 699"/>
                  <a:gd name="T47" fmla="*/ 1662 h 2369"/>
                  <a:gd name="T48" fmla="+- 0 4415 4412"/>
                  <a:gd name="T49" fmla="*/ T48 w 2369"/>
                  <a:gd name="T50" fmla="+- 0 1808 699"/>
                  <a:gd name="T51" fmla="*/ 1808 h 2369"/>
                  <a:gd name="T52" fmla="+- 0 4415 4412"/>
                  <a:gd name="T53" fmla="*/ T52 w 2369"/>
                  <a:gd name="T54" fmla="+- 0 1958 699"/>
                  <a:gd name="T55" fmla="*/ 1958 h 2369"/>
                  <a:gd name="T56" fmla="+- 0 4433 4412"/>
                  <a:gd name="T57" fmla="*/ T56 w 2369"/>
                  <a:gd name="T58" fmla="+- 0 2104 699"/>
                  <a:gd name="T59" fmla="*/ 2104 h 2369"/>
                  <a:gd name="T60" fmla="+- 0 4468 4412"/>
                  <a:gd name="T61" fmla="*/ T60 w 2369"/>
                  <a:gd name="T62" fmla="+- 0 2244 699"/>
                  <a:gd name="T63" fmla="*/ 2244 h 2369"/>
                  <a:gd name="T64" fmla="+- 0 4520 4412"/>
                  <a:gd name="T65" fmla="*/ T64 w 2369"/>
                  <a:gd name="T66" fmla="+- 0 2377 699"/>
                  <a:gd name="T67" fmla="*/ 2377 h 2369"/>
                  <a:gd name="T68" fmla="+- 0 4586 4412"/>
                  <a:gd name="T69" fmla="*/ T68 w 2369"/>
                  <a:gd name="T70" fmla="+- 0 2501 699"/>
                  <a:gd name="T71" fmla="*/ 2501 h 2369"/>
                  <a:gd name="T72" fmla="+- 0 4666 4412"/>
                  <a:gd name="T73" fmla="*/ T72 w 2369"/>
                  <a:gd name="T74" fmla="+- 0 2616 699"/>
                  <a:gd name="T75" fmla="*/ 2616 h 2369"/>
                  <a:gd name="T76" fmla="+- 0 4759 4412"/>
                  <a:gd name="T77" fmla="*/ T76 w 2369"/>
                  <a:gd name="T78" fmla="+- 0 2721 699"/>
                  <a:gd name="T79" fmla="*/ 2721 h 2369"/>
                  <a:gd name="T80" fmla="+- 0 4864 4412"/>
                  <a:gd name="T81" fmla="*/ T80 w 2369"/>
                  <a:gd name="T82" fmla="+- 0 2814 699"/>
                  <a:gd name="T83" fmla="*/ 2814 h 2369"/>
                  <a:gd name="T84" fmla="+- 0 4979 4412"/>
                  <a:gd name="T85" fmla="*/ T84 w 2369"/>
                  <a:gd name="T86" fmla="+- 0 2894 699"/>
                  <a:gd name="T87" fmla="*/ 2894 h 2369"/>
                  <a:gd name="T88" fmla="+- 0 5103 4412"/>
                  <a:gd name="T89" fmla="*/ T88 w 2369"/>
                  <a:gd name="T90" fmla="+- 0 2960 699"/>
                  <a:gd name="T91" fmla="*/ 2960 h 2369"/>
                  <a:gd name="T92" fmla="+- 0 5236 4412"/>
                  <a:gd name="T93" fmla="*/ T92 w 2369"/>
                  <a:gd name="T94" fmla="+- 0 3012 699"/>
                  <a:gd name="T95" fmla="*/ 3012 h 2369"/>
                  <a:gd name="T96" fmla="+- 0 5376 4412"/>
                  <a:gd name="T97" fmla="*/ T96 w 2369"/>
                  <a:gd name="T98" fmla="+- 0 3047 699"/>
                  <a:gd name="T99" fmla="*/ 3047 h 2369"/>
                  <a:gd name="T100" fmla="+- 0 5522 4412"/>
                  <a:gd name="T101" fmla="*/ T100 w 2369"/>
                  <a:gd name="T102" fmla="+- 0 3065 699"/>
                  <a:gd name="T103" fmla="*/ 3065 h 2369"/>
                  <a:gd name="T104" fmla="+- 0 5672 4412"/>
                  <a:gd name="T105" fmla="*/ T104 w 2369"/>
                  <a:gd name="T106" fmla="+- 0 3065 699"/>
                  <a:gd name="T107" fmla="*/ 3065 h 2369"/>
                  <a:gd name="T108" fmla="+- 0 5818 4412"/>
                  <a:gd name="T109" fmla="*/ T108 w 2369"/>
                  <a:gd name="T110" fmla="+- 0 3047 699"/>
                  <a:gd name="T111" fmla="*/ 3047 h 2369"/>
                  <a:gd name="T112" fmla="+- 0 5958 4412"/>
                  <a:gd name="T113" fmla="*/ T112 w 2369"/>
                  <a:gd name="T114" fmla="+- 0 3012 699"/>
                  <a:gd name="T115" fmla="*/ 3012 h 2369"/>
                  <a:gd name="T116" fmla="+- 0 6090 4412"/>
                  <a:gd name="T117" fmla="*/ T116 w 2369"/>
                  <a:gd name="T118" fmla="+- 0 2960 699"/>
                  <a:gd name="T119" fmla="*/ 2960 h 2369"/>
                  <a:gd name="T120" fmla="+- 0 6215 4412"/>
                  <a:gd name="T121" fmla="*/ T120 w 2369"/>
                  <a:gd name="T122" fmla="+- 0 2894 699"/>
                  <a:gd name="T123" fmla="*/ 2894 h 2369"/>
                  <a:gd name="T124" fmla="+- 0 6330 4412"/>
                  <a:gd name="T125" fmla="*/ T124 w 2369"/>
                  <a:gd name="T126" fmla="+- 0 2814 699"/>
                  <a:gd name="T127" fmla="*/ 2814 h 2369"/>
                  <a:gd name="T128" fmla="+- 0 6434 4412"/>
                  <a:gd name="T129" fmla="*/ T128 w 2369"/>
                  <a:gd name="T130" fmla="+- 0 2721 699"/>
                  <a:gd name="T131" fmla="*/ 2721 h 2369"/>
                  <a:gd name="T132" fmla="+- 0 6527 4412"/>
                  <a:gd name="T133" fmla="*/ T132 w 2369"/>
                  <a:gd name="T134" fmla="+- 0 2616 699"/>
                  <a:gd name="T135" fmla="*/ 2616 h 2369"/>
                  <a:gd name="T136" fmla="+- 0 6607 4412"/>
                  <a:gd name="T137" fmla="*/ T136 w 2369"/>
                  <a:gd name="T138" fmla="+- 0 2501 699"/>
                  <a:gd name="T139" fmla="*/ 2501 h 2369"/>
                  <a:gd name="T140" fmla="+- 0 6674 4412"/>
                  <a:gd name="T141" fmla="*/ T140 w 2369"/>
                  <a:gd name="T142" fmla="+- 0 2377 699"/>
                  <a:gd name="T143" fmla="*/ 2377 h 2369"/>
                  <a:gd name="T144" fmla="+- 0 6725 4412"/>
                  <a:gd name="T145" fmla="*/ T144 w 2369"/>
                  <a:gd name="T146" fmla="+- 0 2244 699"/>
                  <a:gd name="T147" fmla="*/ 2244 h 2369"/>
                  <a:gd name="T148" fmla="+- 0 6761 4412"/>
                  <a:gd name="T149" fmla="*/ T148 w 2369"/>
                  <a:gd name="T150" fmla="+- 0 2104 699"/>
                  <a:gd name="T151" fmla="*/ 2104 h 2369"/>
                  <a:gd name="T152" fmla="+- 0 6779 4412"/>
                  <a:gd name="T153" fmla="*/ T152 w 2369"/>
                  <a:gd name="T154" fmla="+- 0 1958 699"/>
                  <a:gd name="T155" fmla="*/ 1958 h 2369"/>
                  <a:gd name="T156" fmla="+- 0 6779 4412"/>
                  <a:gd name="T157" fmla="*/ T156 w 2369"/>
                  <a:gd name="T158" fmla="+- 0 1808 699"/>
                  <a:gd name="T159" fmla="*/ 1808 h 2369"/>
                  <a:gd name="T160" fmla="+- 0 6761 4412"/>
                  <a:gd name="T161" fmla="*/ T160 w 2369"/>
                  <a:gd name="T162" fmla="+- 0 1662 699"/>
                  <a:gd name="T163" fmla="*/ 1662 h 2369"/>
                  <a:gd name="T164" fmla="+- 0 6725 4412"/>
                  <a:gd name="T165" fmla="*/ T164 w 2369"/>
                  <a:gd name="T166" fmla="+- 0 1522 699"/>
                  <a:gd name="T167" fmla="*/ 1522 h 2369"/>
                  <a:gd name="T168" fmla="+- 0 6674 4412"/>
                  <a:gd name="T169" fmla="*/ T168 w 2369"/>
                  <a:gd name="T170" fmla="+- 0 1390 699"/>
                  <a:gd name="T171" fmla="*/ 1390 h 2369"/>
                  <a:gd name="T172" fmla="+- 0 6607 4412"/>
                  <a:gd name="T173" fmla="*/ T172 w 2369"/>
                  <a:gd name="T174" fmla="+- 0 1265 699"/>
                  <a:gd name="T175" fmla="*/ 1265 h 2369"/>
                  <a:gd name="T176" fmla="+- 0 6527 4412"/>
                  <a:gd name="T177" fmla="*/ T176 w 2369"/>
                  <a:gd name="T178" fmla="+- 0 1150 699"/>
                  <a:gd name="T179" fmla="*/ 1150 h 2369"/>
                  <a:gd name="T180" fmla="+- 0 6434 4412"/>
                  <a:gd name="T181" fmla="*/ T180 w 2369"/>
                  <a:gd name="T182" fmla="+- 0 1046 699"/>
                  <a:gd name="T183" fmla="*/ 1046 h 2369"/>
                  <a:gd name="T184" fmla="+- 0 6330 4412"/>
                  <a:gd name="T185" fmla="*/ T184 w 2369"/>
                  <a:gd name="T186" fmla="+- 0 953 699"/>
                  <a:gd name="T187" fmla="*/ 953 h 2369"/>
                  <a:gd name="T188" fmla="+- 0 6215 4412"/>
                  <a:gd name="T189" fmla="*/ T188 w 2369"/>
                  <a:gd name="T190" fmla="+- 0 873 699"/>
                  <a:gd name="T191" fmla="*/ 873 h 2369"/>
                  <a:gd name="T192" fmla="+- 0 6090 4412"/>
                  <a:gd name="T193" fmla="*/ T192 w 2369"/>
                  <a:gd name="T194" fmla="+- 0 806 699"/>
                  <a:gd name="T195" fmla="*/ 806 h 2369"/>
                  <a:gd name="T196" fmla="+- 0 5958 4412"/>
                  <a:gd name="T197" fmla="*/ T196 w 2369"/>
                  <a:gd name="T198" fmla="+- 0 755 699"/>
                  <a:gd name="T199" fmla="*/ 755 h 2369"/>
                  <a:gd name="T200" fmla="+- 0 5818 4412"/>
                  <a:gd name="T201" fmla="*/ T200 w 2369"/>
                  <a:gd name="T202" fmla="+- 0 719 699"/>
                  <a:gd name="T203" fmla="*/ 719 h 2369"/>
                  <a:gd name="T204" fmla="+- 0 5672 4412"/>
                  <a:gd name="T205" fmla="*/ T204 w 2369"/>
                  <a:gd name="T206" fmla="+- 0 701 699"/>
                  <a:gd name="T207" fmla="*/ 701 h 236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</a:cxnLst>
                <a:rect l="0" t="0" r="r" b="b"/>
                <a:pathLst>
                  <a:path w="2369" h="2369">
                    <a:moveTo>
                      <a:pt x="1185" y="0"/>
                    </a:moveTo>
                    <a:lnTo>
                      <a:pt x="1110" y="2"/>
                    </a:lnTo>
                    <a:lnTo>
                      <a:pt x="1036" y="9"/>
                    </a:lnTo>
                    <a:lnTo>
                      <a:pt x="964" y="20"/>
                    </a:lnTo>
                    <a:lnTo>
                      <a:pt x="893" y="36"/>
                    </a:lnTo>
                    <a:lnTo>
                      <a:pt x="824" y="56"/>
                    </a:lnTo>
                    <a:lnTo>
                      <a:pt x="757" y="80"/>
                    </a:lnTo>
                    <a:lnTo>
                      <a:pt x="691" y="107"/>
                    </a:lnTo>
                    <a:lnTo>
                      <a:pt x="628" y="139"/>
                    </a:lnTo>
                    <a:lnTo>
                      <a:pt x="567" y="174"/>
                    </a:lnTo>
                    <a:lnTo>
                      <a:pt x="508" y="212"/>
                    </a:lnTo>
                    <a:lnTo>
                      <a:pt x="452" y="254"/>
                    </a:lnTo>
                    <a:lnTo>
                      <a:pt x="398" y="299"/>
                    </a:lnTo>
                    <a:lnTo>
                      <a:pt x="347" y="347"/>
                    </a:lnTo>
                    <a:lnTo>
                      <a:pt x="299" y="398"/>
                    </a:lnTo>
                    <a:lnTo>
                      <a:pt x="254" y="451"/>
                    </a:lnTo>
                    <a:lnTo>
                      <a:pt x="213" y="508"/>
                    </a:lnTo>
                    <a:lnTo>
                      <a:pt x="174" y="566"/>
                    </a:lnTo>
                    <a:lnTo>
                      <a:pt x="139" y="627"/>
                    </a:lnTo>
                    <a:lnTo>
                      <a:pt x="108" y="691"/>
                    </a:lnTo>
                    <a:lnTo>
                      <a:pt x="80" y="756"/>
                    </a:lnTo>
                    <a:lnTo>
                      <a:pt x="56" y="823"/>
                    </a:lnTo>
                    <a:lnTo>
                      <a:pt x="37" y="893"/>
                    </a:lnTo>
                    <a:lnTo>
                      <a:pt x="21" y="963"/>
                    </a:lnTo>
                    <a:lnTo>
                      <a:pt x="10" y="1036"/>
                    </a:lnTo>
                    <a:lnTo>
                      <a:pt x="3" y="1109"/>
                    </a:lnTo>
                    <a:lnTo>
                      <a:pt x="0" y="1184"/>
                    </a:lnTo>
                    <a:lnTo>
                      <a:pt x="3" y="1259"/>
                    </a:lnTo>
                    <a:lnTo>
                      <a:pt x="10" y="1333"/>
                    </a:lnTo>
                    <a:lnTo>
                      <a:pt x="21" y="1405"/>
                    </a:lnTo>
                    <a:lnTo>
                      <a:pt x="37" y="1476"/>
                    </a:lnTo>
                    <a:lnTo>
                      <a:pt x="56" y="1545"/>
                    </a:lnTo>
                    <a:lnTo>
                      <a:pt x="80" y="1612"/>
                    </a:lnTo>
                    <a:lnTo>
                      <a:pt x="108" y="1678"/>
                    </a:lnTo>
                    <a:lnTo>
                      <a:pt x="139" y="1741"/>
                    </a:lnTo>
                    <a:lnTo>
                      <a:pt x="174" y="1802"/>
                    </a:lnTo>
                    <a:lnTo>
                      <a:pt x="213" y="1861"/>
                    </a:lnTo>
                    <a:lnTo>
                      <a:pt x="254" y="1917"/>
                    </a:lnTo>
                    <a:lnTo>
                      <a:pt x="299" y="1971"/>
                    </a:lnTo>
                    <a:lnTo>
                      <a:pt x="347" y="2022"/>
                    </a:lnTo>
                    <a:lnTo>
                      <a:pt x="398" y="2070"/>
                    </a:lnTo>
                    <a:lnTo>
                      <a:pt x="452" y="2115"/>
                    </a:lnTo>
                    <a:lnTo>
                      <a:pt x="508" y="2156"/>
                    </a:lnTo>
                    <a:lnTo>
                      <a:pt x="567" y="2195"/>
                    </a:lnTo>
                    <a:lnTo>
                      <a:pt x="628" y="2230"/>
                    </a:lnTo>
                    <a:lnTo>
                      <a:pt x="691" y="2261"/>
                    </a:lnTo>
                    <a:lnTo>
                      <a:pt x="757" y="2289"/>
                    </a:lnTo>
                    <a:lnTo>
                      <a:pt x="824" y="2313"/>
                    </a:lnTo>
                    <a:lnTo>
                      <a:pt x="893" y="2333"/>
                    </a:lnTo>
                    <a:lnTo>
                      <a:pt x="964" y="2348"/>
                    </a:lnTo>
                    <a:lnTo>
                      <a:pt x="1036" y="2359"/>
                    </a:lnTo>
                    <a:lnTo>
                      <a:pt x="1110" y="2366"/>
                    </a:lnTo>
                    <a:lnTo>
                      <a:pt x="1185" y="2369"/>
                    </a:lnTo>
                    <a:lnTo>
                      <a:pt x="1260" y="2366"/>
                    </a:lnTo>
                    <a:lnTo>
                      <a:pt x="1333" y="2359"/>
                    </a:lnTo>
                    <a:lnTo>
                      <a:pt x="1406" y="2348"/>
                    </a:lnTo>
                    <a:lnTo>
                      <a:pt x="1476" y="2333"/>
                    </a:lnTo>
                    <a:lnTo>
                      <a:pt x="1546" y="2313"/>
                    </a:lnTo>
                    <a:lnTo>
                      <a:pt x="1613" y="2289"/>
                    </a:lnTo>
                    <a:lnTo>
                      <a:pt x="1678" y="2261"/>
                    </a:lnTo>
                    <a:lnTo>
                      <a:pt x="1742" y="2230"/>
                    </a:lnTo>
                    <a:lnTo>
                      <a:pt x="1803" y="2195"/>
                    </a:lnTo>
                    <a:lnTo>
                      <a:pt x="1862" y="2156"/>
                    </a:lnTo>
                    <a:lnTo>
                      <a:pt x="1918" y="2115"/>
                    </a:lnTo>
                    <a:lnTo>
                      <a:pt x="1971" y="2070"/>
                    </a:lnTo>
                    <a:lnTo>
                      <a:pt x="2022" y="2022"/>
                    </a:lnTo>
                    <a:lnTo>
                      <a:pt x="2070" y="1971"/>
                    </a:lnTo>
                    <a:lnTo>
                      <a:pt x="2115" y="1917"/>
                    </a:lnTo>
                    <a:lnTo>
                      <a:pt x="2157" y="1861"/>
                    </a:lnTo>
                    <a:lnTo>
                      <a:pt x="2195" y="1802"/>
                    </a:lnTo>
                    <a:lnTo>
                      <a:pt x="2230" y="1741"/>
                    </a:lnTo>
                    <a:lnTo>
                      <a:pt x="2262" y="1678"/>
                    </a:lnTo>
                    <a:lnTo>
                      <a:pt x="2289" y="1612"/>
                    </a:lnTo>
                    <a:lnTo>
                      <a:pt x="2313" y="1545"/>
                    </a:lnTo>
                    <a:lnTo>
                      <a:pt x="2333" y="1476"/>
                    </a:lnTo>
                    <a:lnTo>
                      <a:pt x="2349" y="1405"/>
                    </a:lnTo>
                    <a:lnTo>
                      <a:pt x="2360" y="1333"/>
                    </a:lnTo>
                    <a:lnTo>
                      <a:pt x="2367" y="1259"/>
                    </a:lnTo>
                    <a:lnTo>
                      <a:pt x="2369" y="1184"/>
                    </a:lnTo>
                    <a:lnTo>
                      <a:pt x="2367" y="1109"/>
                    </a:lnTo>
                    <a:lnTo>
                      <a:pt x="2360" y="1036"/>
                    </a:lnTo>
                    <a:lnTo>
                      <a:pt x="2349" y="963"/>
                    </a:lnTo>
                    <a:lnTo>
                      <a:pt x="2333" y="893"/>
                    </a:lnTo>
                    <a:lnTo>
                      <a:pt x="2313" y="823"/>
                    </a:lnTo>
                    <a:lnTo>
                      <a:pt x="2289" y="756"/>
                    </a:lnTo>
                    <a:lnTo>
                      <a:pt x="2262" y="691"/>
                    </a:lnTo>
                    <a:lnTo>
                      <a:pt x="2230" y="627"/>
                    </a:lnTo>
                    <a:lnTo>
                      <a:pt x="2195" y="566"/>
                    </a:lnTo>
                    <a:lnTo>
                      <a:pt x="2157" y="508"/>
                    </a:lnTo>
                    <a:lnTo>
                      <a:pt x="2115" y="451"/>
                    </a:lnTo>
                    <a:lnTo>
                      <a:pt x="2070" y="398"/>
                    </a:lnTo>
                    <a:lnTo>
                      <a:pt x="2022" y="347"/>
                    </a:lnTo>
                    <a:lnTo>
                      <a:pt x="1971" y="299"/>
                    </a:lnTo>
                    <a:lnTo>
                      <a:pt x="1918" y="254"/>
                    </a:lnTo>
                    <a:lnTo>
                      <a:pt x="1862" y="212"/>
                    </a:lnTo>
                    <a:lnTo>
                      <a:pt x="1803" y="174"/>
                    </a:lnTo>
                    <a:lnTo>
                      <a:pt x="1742" y="139"/>
                    </a:lnTo>
                    <a:lnTo>
                      <a:pt x="1678" y="107"/>
                    </a:lnTo>
                    <a:lnTo>
                      <a:pt x="1613" y="80"/>
                    </a:lnTo>
                    <a:lnTo>
                      <a:pt x="1546" y="56"/>
                    </a:lnTo>
                    <a:lnTo>
                      <a:pt x="1476" y="36"/>
                    </a:lnTo>
                    <a:lnTo>
                      <a:pt x="1406" y="20"/>
                    </a:lnTo>
                    <a:lnTo>
                      <a:pt x="1333" y="9"/>
                    </a:lnTo>
                    <a:lnTo>
                      <a:pt x="1260" y="2"/>
                    </a:lnTo>
                    <a:lnTo>
                      <a:pt x="1185" y="0"/>
                    </a:lnTo>
                    <a:close/>
                  </a:path>
                </a:pathLst>
              </a:custGeom>
              <a:solidFill>
                <a:srgbClr val="F0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70" name="Freeform 62"/>
              <p:cNvSpPr>
                <a:spLocks/>
              </p:cNvSpPr>
              <p:nvPr/>
            </p:nvSpPr>
            <p:spPr bwMode="auto">
              <a:xfrm>
                <a:off x="4412" y="698"/>
                <a:ext cx="2369" cy="2369"/>
              </a:xfrm>
              <a:custGeom>
                <a:avLst/>
                <a:gdLst>
                  <a:gd name="T0" fmla="+- 0 4415 4412"/>
                  <a:gd name="T1" fmla="*/ T0 w 2369"/>
                  <a:gd name="T2" fmla="+- 0 1808 699"/>
                  <a:gd name="T3" fmla="*/ 1808 h 2369"/>
                  <a:gd name="T4" fmla="+- 0 4433 4412"/>
                  <a:gd name="T5" fmla="*/ T4 w 2369"/>
                  <a:gd name="T6" fmla="+- 0 1662 699"/>
                  <a:gd name="T7" fmla="*/ 1662 h 2369"/>
                  <a:gd name="T8" fmla="+- 0 4468 4412"/>
                  <a:gd name="T9" fmla="*/ T8 w 2369"/>
                  <a:gd name="T10" fmla="+- 0 1522 699"/>
                  <a:gd name="T11" fmla="*/ 1522 h 2369"/>
                  <a:gd name="T12" fmla="+- 0 4520 4412"/>
                  <a:gd name="T13" fmla="*/ T12 w 2369"/>
                  <a:gd name="T14" fmla="+- 0 1390 699"/>
                  <a:gd name="T15" fmla="*/ 1390 h 2369"/>
                  <a:gd name="T16" fmla="+- 0 4586 4412"/>
                  <a:gd name="T17" fmla="*/ T16 w 2369"/>
                  <a:gd name="T18" fmla="+- 0 1265 699"/>
                  <a:gd name="T19" fmla="*/ 1265 h 2369"/>
                  <a:gd name="T20" fmla="+- 0 4666 4412"/>
                  <a:gd name="T21" fmla="*/ T20 w 2369"/>
                  <a:gd name="T22" fmla="+- 0 1150 699"/>
                  <a:gd name="T23" fmla="*/ 1150 h 2369"/>
                  <a:gd name="T24" fmla="+- 0 4759 4412"/>
                  <a:gd name="T25" fmla="*/ T24 w 2369"/>
                  <a:gd name="T26" fmla="+- 0 1046 699"/>
                  <a:gd name="T27" fmla="*/ 1046 h 2369"/>
                  <a:gd name="T28" fmla="+- 0 4864 4412"/>
                  <a:gd name="T29" fmla="*/ T28 w 2369"/>
                  <a:gd name="T30" fmla="+- 0 953 699"/>
                  <a:gd name="T31" fmla="*/ 953 h 2369"/>
                  <a:gd name="T32" fmla="+- 0 4979 4412"/>
                  <a:gd name="T33" fmla="*/ T32 w 2369"/>
                  <a:gd name="T34" fmla="+- 0 873 699"/>
                  <a:gd name="T35" fmla="*/ 873 h 2369"/>
                  <a:gd name="T36" fmla="+- 0 5103 4412"/>
                  <a:gd name="T37" fmla="*/ T36 w 2369"/>
                  <a:gd name="T38" fmla="+- 0 806 699"/>
                  <a:gd name="T39" fmla="*/ 806 h 2369"/>
                  <a:gd name="T40" fmla="+- 0 5236 4412"/>
                  <a:gd name="T41" fmla="*/ T40 w 2369"/>
                  <a:gd name="T42" fmla="+- 0 755 699"/>
                  <a:gd name="T43" fmla="*/ 755 h 2369"/>
                  <a:gd name="T44" fmla="+- 0 5376 4412"/>
                  <a:gd name="T45" fmla="*/ T44 w 2369"/>
                  <a:gd name="T46" fmla="+- 0 719 699"/>
                  <a:gd name="T47" fmla="*/ 719 h 2369"/>
                  <a:gd name="T48" fmla="+- 0 5522 4412"/>
                  <a:gd name="T49" fmla="*/ T48 w 2369"/>
                  <a:gd name="T50" fmla="+- 0 701 699"/>
                  <a:gd name="T51" fmla="*/ 701 h 2369"/>
                  <a:gd name="T52" fmla="+- 0 5672 4412"/>
                  <a:gd name="T53" fmla="*/ T52 w 2369"/>
                  <a:gd name="T54" fmla="+- 0 701 699"/>
                  <a:gd name="T55" fmla="*/ 701 h 2369"/>
                  <a:gd name="T56" fmla="+- 0 5818 4412"/>
                  <a:gd name="T57" fmla="*/ T56 w 2369"/>
                  <a:gd name="T58" fmla="+- 0 719 699"/>
                  <a:gd name="T59" fmla="*/ 719 h 2369"/>
                  <a:gd name="T60" fmla="+- 0 5958 4412"/>
                  <a:gd name="T61" fmla="*/ T60 w 2369"/>
                  <a:gd name="T62" fmla="+- 0 755 699"/>
                  <a:gd name="T63" fmla="*/ 755 h 2369"/>
                  <a:gd name="T64" fmla="+- 0 6090 4412"/>
                  <a:gd name="T65" fmla="*/ T64 w 2369"/>
                  <a:gd name="T66" fmla="+- 0 806 699"/>
                  <a:gd name="T67" fmla="*/ 806 h 2369"/>
                  <a:gd name="T68" fmla="+- 0 6215 4412"/>
                  <a:gd name="T69" fmla="*/ T68 w 2369"/>
                  <a:gd name="T70" fmla="+- 0 873 699"/>
                  <a:gd name="T71" fmla="*/ 873 h 2369"/>
                  <a:gd name="T72" fmla="+- 0 6330 4412"/>
                  <a:gd name="T73" fmla="*/ T72 w 2369"/>
                  <a:gd name="T74" fmla="+- 0 953 699"/>
                  <a:gd name="T75" fmla="*/ 953 h 2369"/>
                  <a:gd name="T76" fmla="+- 0 6434 4412"/>
                  <a:gd name="T77" fmla="*/ T76 w 2369"/>
                  <a:gd name="T78" fmla="+- 0 1046 699"/>
                  <a:gd name="T79" fmla="*/ 1046 h 2369"/>
                  <a:gd name="T80" fmla="+- 0 6527 4412"/>
                  <a:gd name="T81" fmla="*/ T80 w 2369"/>
                  <a:gd name="T82" fmla="+- 0 1150 699"/>
                  <a:gd name="T83" fmla="*/ 1150 h 2369"/>
                  <a:gd name="T84" fmla="+- 0 6607 4412"/>
                  <a:gd name="T85" fmla="*/ T84 w 2369"/>
                  <a:gd name="T86" fmla="+- 0 1265 699"/>
                  <a:gd name="T87" fmla="*/ 1265 h 2369"/>
                  <a:gd name="T88" fmla="+- 0 6674 4412"/>
                  <a:gd name="T89" fmla="*/ T88 w 2369"/>
                  <a:gd name="T90" fmla="+- 0 1390 699"/>
                  <a:gd name="T91" fmla="*/ 1390 h 2369"/>
                  <a:gd name="T92" fmla="+- 0 6725 4412"/>
                  <a:gd name="T93" fmla="*/ T92 w 2369"/>
                  <a:gd name="T94" fmla="+- 0 1522 699"/>
                  <a:gd name="T95" fmla="*/ 1522 h 2369"/>
                  <a:gd name="T96" fmla="+- 0 6761 4412"/>
                  <a:gd name="T97" fmla="*/ T96 w 2369"/>
                  <a:gd name="T98" fmla="+- 0 1662 699"/>
                  <a:gd name="T99" fmla="*/ 1662 h 2369"/>
                  <a:gd name="T100" fmla="+- 0 6779 4412"/>
                  <a:gd name="T101" fmla="*/ T100 w 2369"/>
                  <a:gd name="T102" fmla="+- 0 1808 699"/>
                  <a:gd name="T103" fmla="*/ 1808 h 2369"/>
                  <a:gd name="T104" fmla="+- 0 6779 4412"/>
                  <a:gd name="T105" fmla="*/ T104 w 2369"/>
                  <a:gd name="T106" fmla="+- 0 1958 699"/>
                  <a:gd name="T107" fmla="*/ 1958 h 2369"/>
                  <a:gd name="T108" fmla="+- 0 6761 4412"/>
                  <a:gd name="T109" fmla="*/ T108 w 2369"/>
                  <a:gd name="T110" fmla="+- 0 2104 699"/>
                  <a:gd name="T111" fmla="*/ 2104 h 2369"/>
                  <a:gd name="T112" fmla="+- 0 6725 4412"/>
                  <a:gd name="T113" fmla="*/ T112 w 2369"/>
                  <a:gd name="T114" fmla="+- 0 2244 699"/>
                  <a:gd name="T115" fmla="*/ 2244 h 2369"/>
                  <a:gd name="T116" fmla="+- 0 6674 4412"/>
                  <a:gd name="T117" fmla="*/ T116 w 2369"/>
                  <a:gd name="T118" fmla="+- 0 2377 699"/>
                  <a:gd name="T119" fmla="*/ 2377 h 2369"/>
                  <a:gd name="T120" fmla="+- 0 6607 4412"/>
                  <a:gd name="T121" fmla="*/ T120 w 2369"/>
                  <a:gd name="T122" fmla="+- 0 2501 699"/>
                  <a:gd name="T123" fmla="*/ 2501 h 2369"/>
                  <a:gd name="T124" fmla="+- 0 6527 4412"/>
                  <a:gd name="T125" fmla="*/ T124 w 2369"/>
                  <a:gd name="T126" fmla="+- 0 2616 699"/>
                  <a:gd name="T127" fmla="*/ 2616 h 2369"/>
                  <a:gd name="T128" fmla="+- 0 6434 4412"/>
                  <a:gd name="T129" fmla="*/ T128 w 2369"/>
                  <a:gd name="T130" fmla="+- 0 2721 699"/>
                  <a:gd name="T131" fmla="*/ 2721 h 2369"/>
                  <a:gd name="T132" fmla="+- 0 6330 4412"/>
                  <a:gd name="T133" fmla="*/ T132 w 2369"/>
                  <a:gd name="T134" fmla="+- 0 2814 699"/>
                  <a:gd name="T135" fmla="*/ 2814 h 2369"/>
                  <a:gd name="T136" fmla="+- 0 6215 4412"/>
                  <a:gd name="T137" fmla="*/ T136 w 2369"/>
                  <a:gd name="T138" fmla="+- 0 2894 699"/>
                  <a:gd name="T139" fmla="*/ 2894 h 2369"/>
                  <a:gd name="T140" fmla="+- 0 6090 4412"/>
                  <a:gd name="T141" fmla="*/ T140 w 2369"/>
                  <a:gd name="T142" fmla="+- 0 2960 699"/>
                  <a:gd name="T143" fmla="*/ 2960 h 2369"/>
                  <a:gd name="T144" fmla="+- 0 5958 4412"/>
                  <a:gd name="T145" fmla="*/ T144 w 2369"/>
                  <a:gd name="T146" fmla="+- 0 3012 699"/>
                  <a:gd name="T147" fmla="*/ 3012 h 2369"/>
                  <a:gd name="T148" fmla="+- 0 5818 4412"/>
                  <a:gd name="T149" fmla="*/ T148 w 2369"/>
                  <a:gd name="T150" fmla="+- 0 3047 699"/>
                  <a:gd name="T151" fmla="*/ 3047 h 2369"/>
                  <a:gd name="T152" fmla="+- 0 5672 4412"/>
                  <a:gd name="T153" fmla="*/ T152 w 2369"/>
                  <a:gd name="T154" fmla="+- 0 3065 699"/>
                  <a:gd name="T155" fmla="*/ 3065 h 2369"/>
                  <a:gd name="T156" fmla="+- 0 5522 4412"/>
                  <a:gd name="T157" fmla="*/ T156 w 2369"/>
                  <a:gd name="T158" fmla="+- 0 3065 699"/>
                  <a:gd name="T159" fmla="*/ 3065 h 2369"/>
                  <a:gd name="T160" fmla="+- 0 5376 4412"/>
                  <a:gd name="T161" fmla="*/ T160 w 2369"/>
                  <a:gd name="T162" fmla="+- 0 3047 699"/>
                  <a:gd name="T163" fmla="*/ 3047 h 2369"/>
                  <a:gd name="T164" fmla="+- 0 5236 4412"/>
                  <a:gd name="T165" fmla="*/ T164 w 2369"/>
                  <a:gd name="T166" fmla="+- 0 3012 699"/>
                  <a:gd name="T167" fmla="*/ 3012 h 2369"/>
                  <a:gd name="T168" fmla="+- 0 5103 4412"/>
                  <a:gd name="T169" fmla="*/ T168 w 2369"/>
                  <a:gd name="T170" fmla="+- 0 2960 699"/>
                  <a:gd name="T171" fmla="*/ 2960 h 2369"/>
                  <a:gd name="T172" fmla="+- 0 4979 4412"/>
                  <a:gd name="T173" fmla="*/ T172 w 2369"/>
                  <a:gd name="T174" fmla="+- 0 2894 699"/>
                  <a:gd name="T175" fmla="*/ 2894 h 2369"/>
                  <a:gd name="T176" fmla="+- 0 4864 4412"/>
                  <a:gd name="T177" fmla="*/ T176 w 2369"/>
                  <a:gd name="T178" fmla="+- 0 2814 699"/>
                  <a:gd name="T179" fmla="*/ 2814 h 2369"/>
                  <a:gd name="T180" fmla="+- 0 4759 4412"/>
                  <a:gd name="T181" fmla="*/ T180 w 2369"/>
                  <a:gd name="T182" fmla="+- 0 2721 699"/>
                  <a:gd name="T183" fmla="*/ 2721 h 2369"/>
                  <a:gd name="T184" fmla="+- 0 4666 4412"/>
                  <a:gd name="T185" fmla="*/ T184 w 2369"/>
                  <a:gd name="T186" fmla="+- 0 2616 699"/>
                  <a:gd name="T187" fmla="*/ 2616 h 2369"/>
                  <a:gd name="T188" fmla="+- 0 4586 4412"/>
                  <a:gd name="T189" fmla="*/ T188 w 2369"/>
                  <a:gd name="T190" fmla="+- 0 2501 699"/>
                  <a:gd name="T191" fmla="*/ 2501 h 2369"/>
                  <a:gd name="T192" fmla="+- 0 4520 4412"/>
                  <a:gd name="T193" fmla="*/ T192 w 2369"/>
                  <a:gd name="T194" fmla="+- 0 2377 699"/>
                  <a:gd name="T195" fmla="*/ 2377 h 2369"/>
                  <a:gd name="T196" fmla="+- 0 4468 4412"/>
                  <a:gd name="T197" fmla="*/ T196 w 2369"/>
                  <a:gd name="T198" fmla="+- 0 2244 699"/>
                  <a:gd name="T199" fmla="*/ 2244 h 2369"/>
                  <a:gd name="T200" fmla="+- 0 4433 4412"/>
                  <a:gd name="T201" fmla="*/ T200 w 2369"/>
                  <a:gd name="T202" fmla="+- 0 2104 699"/>
                  <a:gd name="T203" fmla="*/ 2104 h 2369"/>
                  <a:gd name="T204" fmla="+- 0 4415 4412"/>
                  <a:gd name="T205" fmla="*/ T204 w 2369"/>
                  <a:gd name="T206" fmla="+- 0 1958 699"/>
                  <a:gd name="T207" fmla="*/ 1958 h 236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</a:cxnLst>
                <a:rect l="0" t="0" r="r" b="b"/>
                <a:pathLst>
                  <a:path w="2369" h="2369">
                    <a:moveTo>
                      <a:pt x="0" y="1184"/>
                    </a:moveTo>
                    <a:lnTo>
                      <a:pt x="3" y="1109"/>
                    </a:lnTo>
                    <a:lnTo>
                      <a:pt x="10" y="1036"/>
                    </a:lnTo>
                    <a:lnTo>
                      <a:pt x="21" y="963"/>
                    </a:lnTo>
                    <a:lnTo>
                      <a:pt x="37" y="893"/>
                    </a:lnTo>
                    <a:lnTo>
                      <a:pt x="56" y="823"/>
                    </a:lnTo>
                    <a:lnTo>
                      <a:pt x="80" y="756"/>
                    </a:lnTo>
                    <a:lnTo>
                      <a:pt x="108" y="691"/>
                    </a:lnTo>
                    <a:lnTo>
                      <a:pt x="139" y="627"/>
                    </a:lnTo>
                    <a:lnTo>
                      <a:pt x="174" y="566"/>
                    </a:lnTo>
                    <a:lnTo>
                      <a:pt x="213" y="508"/>
                    </a:lnTo>
                    <a:lnTo>
                      <a:pt x="254" y="451"/>
                    </a:lnTo>
                    <a:lnTo>
                      <a:pt x="299" y="398"/>
                    </a:lnTo>
                    <a:lnTo>
                      <a:pt x="347" y="347"/>
                    </a:lnTo>
                    <a:lnTo>
                      <a:pt x="398" y="299"/>
                    </a:lnTo>
                    <a:lnTo>
                      <a:pt x="452" y="254"/>
                    </a:lnTo>
                    <a:lnTo>
                      <a:pt x="508" y="212"/>
                    </a:lnTo>
                    <a:lnTo>
                      <a:pt x="567" y="174"/>
                    </a:lnTo>
                    <a:lnTo>
                      <a:pt x="628" y="139"/>
                    </a:lnTo>
                    <a:lnTo>
                      <a:pt x="691" y="107"/>
                    </a:lnTo>
                    <a:lnTo>
                      <a:pt x="757" y="80"/>
                    </a:lnTo>
                    <a:lnTo>
                      <a:pt x="824" y="56"/>
                    </a:lnTo>
                    <a:lnTo>
                      <a:pt x="893" y="36"/>
                    </a:lnTo>
                    <a:lnTo>
                      <a:pt x="964" y="20"/>
                    </a:lnTo>
                    <a:lnTo>
                      <a:pt x="1036" y="9"/>
                    </a:lnTo>
                    <a:lnTo>
                      <a:pt x="1110" y="2"/>
                    </a:lnTo>
                    <a:lnTo>
                      <a:pt x="1185" y="0"/>
                    </a:lnTo>
                    <a:lnTo>
                      <a:pt x="1260" y="2"/>
                    </a:lnTo>
                    <a:lnTo>
                      <a:pt x="1333" y="9"/>
                    </a:lnTo>
                    <a:lnTo>
                      <a:pt x="1406" y="20"/>
                    </a:lnTo>
                    <a:lnTo>
                      <a:pt x="1476" y="36"/>
                    </a:lnTo>
                    <a:lnTo>
                      <a:pt x="1546" y="56"/>
                    </a:lnTo>
                    <a:lnTo>
                      <a:pt x="1613" y="80"/>
                    </a:lnTo>
                    <a:lnTo>
                      <a:pt x="1678" y="107"/>
                    </a:lnTo>
                    <a:lnTo>
                      <a:pt x="1742" y="139"/>
                    </a:lnTo>
                    <a:lnTo>
                      <a:pt x="1803" y="174"/>
                    </a:lnTo>
                    <a:lnTo>
                      <a:pt x="1862" y="212"/>
                    </a:lnTo>
                    <a:lnTo>
                      <a:pt x="1918" y="254"/>
                    </a:lnTo>
                    <a:lnTo>
                      <a:pt x="1971" y="299"/>
                    </a:lnTo>
                    <a:lnTo>
                      <a:pt x="2022" y="347"/>
                    </a:lnTo>
                    <a:lnTo>
                      <a:pt x="2070" y="398"/>
                    </a:lnTo>
                    <a:lnTo>
                      <a:pt x="2115" y="451"/>
                    </a:lnTo>
                    <a:lnTo>
                      <a:pt x="2157" y="508"/>
                    </a:lnTo>
                    <a:lnTo>
                      <a:pt x="2195" y="566"/>
                    </a:lnTo>
                    <a:lnTo>
                      <a:pt x="2230" y="627"/>
                    </a:lnTo>
                    <a:lnTo>
                      <a:pt x="2262" y="691"/>
                    </a:lnTo>
                    <a:lnTo>
                      <a:pt x="2289" y="756"/>
                    </a:lnTo>
                    <a:lnTo>
                      <a:pt x="2313" y="823"/>
                    </a:lnTo>
                    <a:lnTo>
                      <a:pt x="2333" y="893"/>
                    </a:lnTo>
                    <a:lnTo>
                      <a:pt x="2349" y="963"/>
                    </a:lnTo>
                    <a:lnTo>
                      <a:pt x="2360" y="1036"/>
                    </a:lnTo>
                    <a:lnTo>
                      <a:pt x="2367" y="1109"/>
                    </a:lnTo>
                    <a:lnTo>
                      <a:pt x="2369" y="1184"/>
                    </a:lnTo>
                    <a:lnTo>
                      <a:pt x="2367" y="1259"/>
                    </a:lnTo>
                    <a:lnTo>
                      <a:pt x="2360" y="1333"/>
                    </a:lnTo>
                    <a:lnTo>
                      <a:pt x="2349" y="1405"/>
                    </a:lnTo>
                    <a:lnTo>
                      <a:pt x="2333" y="1476"/>
                    </a:lnTo>
                    <a:lnTo>
                      <a:pt x="2313" y="1545"/>
                    </a:lnTo>
                    <a:lnTo>
                      <a:pt x="2289" y="1612"/>
                    </a:lnTo>
                    <a:lnTo>
                      <a:pt x="2262" y="1678"/>
                    </a:lnTo>
                    <a:lnTo>
                      <a:pt x="2230" y="1741"/>
                    </a:lnTo>
                    <a:lnTo>
                      <a:pt x="2195" y="1802"/>
                    </a:lnTo>
                    <a:lnTo>
                      <a:pt x="2157" y="1861"/>
                    </a:lnTo>
                    <a:lnTo>
                      <a:pt x="2115" y="1917"/>
                    </a:lnTo>
                    <a:lnTo>
                      <a:pt x="2070" y="1971"/>
                    </a:lnTo>
                    <a:lnTo>
                      <a:pt x="2022" y="2022"/>
                    </a:lnTo>
                    <a:lnTo>
                      <a:pt x="1971" y="2070"/>
                    </a:lnTo>
                    <a:lnTo>
                      <a:pt x="1918" y="2115"/>
                    </a:lnTo>
                    <a:lnTo>
                      <a:pt x="1862" y="2156"/>
                    </a:lnTo>
                    <a:lnTo>
                      <a:pt x="1803" y="2195"/>
                    </a:lnTo>
                    <a:lnTo>
                      <a:pt x="1742" y="2230"/>
                    </a:lnTo>
                    <a:lnTo>
                      <a:pt x="1678" y="2261"/>
                    </a:lnTo>
                    <a:lnTo>
                      <a:pt x="1613" y="2289"/>
                    </a:lnTo>
                    <a:lnTo>
                      <a:pt x="1546" y="2313"/>
                    </a:lnTo>
                    <a:lnTo>
                      <a:pt x="1476" y="2333"/>
                    </a:lnTo>
                    <a:lnTo>
                      <a:pt x="1406" y="2348"/>
                    </a:lnTo>
                    <a:lnTo>
                      <a:pt x="1333" y="2359"/>
                    </a:lnTo>
                    <a:lnTo>
                      <a:pt x="1260" y="2366"/>
                    </a:lnTo>
                    <a:lnTo>
                      <a:pt x="1185" y="2369"/>
                    </a:lnTo>
                    <a:lnTo>
                      <a:pt x="1110" y="2366"/>
                    </a:lnTo>
                    <a:lnTo>
                      <a:pt x="1036" y="2359"/>
                    </a:lnTo>
                    <a:lnTo>
                      <a:pt x="964" y="2348"/>
                    </a:lnTo>
                    <a:lnTo>
                      <a:pt x="893" y="2333"/>
                    </a:lnTo>
                    <a:lnTo>
                      <a:pt x="824" y="2313"/>
                    </a:lnTo>
                    <a:lnTo>
                      <a:pt x="757" y="2289"/>
                    </a:lnTo>
                    <a:lnTo>
                      <a:pt x="691" y="2261"/>
                    </a:lnTo>
                    <a:lnTo>
                      <a:pt x="628" y="2230"/>
                    </a:lnTo>
                    <a:lnTo>
                      <a:pt x="567" y="2195"/>
                    </a:lnTo>
                    <a:lnTo>
                      <a:pt x="508" y="2156"/>
                    </a:lnTo>
                    <a:lnTo>
                      <a:pt x="452" y="2115"/>
                    </a:lnTo>
                    <a:lnTo>
                      <a:pt x="398" y="2070"/>
                    </a:lnTo>
                    <a:lnTo>
                      <a:pt x="347" y="2022"/>
                    </a:lnTo>
                    <a:lnTo>
                      <a:pt x="299" y="1971"/>
                    </a:lnTo>
                    <a:lnTo>
                      <a:pt x="254" y="1917"/>
                    </a:lnTo>
                    <a:lnTo>
                      <a:pt x="213" y="1861"/>
                    </a:lnTo>
                    <a:lnTo>
                      <a:pt x="174" y="1802"/>
                    </a:lnTo>
                    <a:lnTo>
                      <a:pt x="139" y="1741"/>
                    </a:lnTo>
                    <a:lnTo>
                      <a:pt x="108" y="1678"/>
                    </a:lnTo>
                    <a:lnTo>
                      <a:pt x="80" y="1612"/>
                    </a:lnTo>
                    <a:lnTo>
                      <a:pt x="56" y="1545"/>
                    </a:lnTo>
                    <a:lnTo>
                      <a:pt x="37" y="1476"/>
                    </a:lnTo>
                    <a:lnTo>
                      <a:pt x="21" y="1405"/>
                    </a:lnTo>
                    <a:lnTo>
                      <a:pt x="10" y="1333"/>
                    </a:lnTo>
                    <a:lnTo>
                      <a:pt x="3" y="1259"/>
                    </a:lnTo>
                    <a:lnTo>
                      <a:pt x="0" y="1184"/>
                    </a:lnTo>
                    <a:close/>
                  </a:path>
                </a:pathLst>
              </a:custGeom>
              <a:noFill/>
              <a:ln w="2590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71" name="Freeform 61"/>
              <p:cNvSpPr>
                <a:spLocks/>
              </p:cNvSpPr>
              <p:nvPr/>
            </p:nvSpPr>
            <p:spPr bwMode="auto">
              <a:xfrm>
                <a:off x="3120" y="2600"/>
                <a:ext cx="1476" cy="306"/>
              </a:xfrm>
              <a:custGeom>
                <a:avLst/>
                <a:gdLst>
                  <a:gd name="T0" fmla="+- 0 3520 3120"/>
                  <a:gd name="T1" fmla="*/ T0 w 1476"/>
                  <a:gd name="T2" fmla="+- 0 2601 2601"/>
                  <a:gd name="T3" fmla="*/ 2601 h 800"/>
                  <a:gd name="T4" fmla="+- 0 3120 3120"/>
                  <a:gd name="T5" fmla="*/ T4 w 1476"/>
                  <a:gd name="T6" fmla="+- 0 3000 2601"/>
                  <a:gd name="T7" fmla="*/ 3000 h 800"/>
                  <a:gd name="T8" fmla="+- 0 3520 3120"/>
                  <a:gd name="T9" fmla="*/ T8 w 1476"/>
                  <a:gd name="T10" fmla="+- 0 3400 2601"/>
                  <a:gd name="T11" fmla="*/ 3400 h 800"/>
                  <a:gd name="T12" fmla="+- 0 3520 3120"/>
                  <a:gd name="T13" fmla="*/ T12 w 1476"/>
                  <a:gd name="T14" fmla="+- 0 3240 2601"/>
                  <a:gd name="T15" fmla="*/ 3240 h 800"/>
                  <a:gd name="T16" fmla="+- 0 4596 3120"/>
                  <a:gd name="T17" fmla="*/ T16 w 1476"/>
                  <a:gd name="T18" fmla="+- 0 3240 2601"/>
                  <a:gd name="T19" fmla="*/ 3240 h 800"/>
                  <a:gd name="T20" fmla="+- 0 4596 3120"/>
                  <a:gd name="T21" fmla="*/ T20 w 1476"/>
                  <a:gd name="T22" fmla="+- 0 2761 2601"/>
                  <a:gd name="T23" fmla="*/ 2761 h 800"/>
                  <a:gd name="T24" fmla="+- 0 3520 3120"/>
                  <a:gd name="T25" fmla="*/ T24 w 1476"/>
                  <a:gd name="T26" fmla="+- 0 2761 2601"/>
                  <a:gd name="T27" fmla="*/ 2761 h 800"/>
                  <a:gd name="T28" fmla="+- 0 3520 3120"/>
                  <a:gd name="T29" fmla="*/ T28 w 1476"/>
                  <a:gd name="T30" fmla="+- 0 2601 2601"/>
                  <a:gd name="T31" fmla="*/ 2601 h 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6" h="800">
                    <a:moveTo>
                      <a:pt x="400" y="0"/>
                    </a:moveTo>
                    <a:lnTo>
                      <a:pt x="0" y="399"/>
                    </a:lnTo>
                    <a:lnTo>
                      <a:pt x="400" y="799"/>
                    </a:lnTo>
                    <a:lnTo>
                      <a:pt x="400" y="639"/>
                    </a:lnTo>
                    <a:lnTo>
                      <a:pt x="1476" y="639"/>
                    </a:lnTo>
                    <a:lnTo>
                      <a:pt x="1476" y="160"/>
                    </a:lnTo>
                    <a:lnTo>
                      <a:pt x="400" y="160"/>
                    </a:lnTo>
                    <a:lnTo>
                      <a:pt x="400" y="0"/>
                    </a:lnTo>
                    <a:close/>
                  </a:path>
                </a:pathLst>
              </a:custGeom>
              <a:solidFill>
                <a:srgbClr val="5FA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72" name="Text Box 60"/>
              <p:cNvSpPr txBox="1">
                <a:spLocks noChangeArrowheads="1"/>
              </p:cNvSpPr>
              <p:nvPr/>
            </p:nvSpPr>
            <p:spPr bwMode="auto">
              <a:xfrm>
                <a:off x="958" y="1277"/>
                <a:ext cx="2264" cy="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/>
                <a:endParaRPr lang="uk-UA" sz="1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MS/AC</a:t>
                </a:r>
                <a:endParaRPr lang="uk-UA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Text Box 58"/>
              <p:cNvSpPr txBox="1">
                <a:spLocks noChangeArrowheads="1"/>
              </p:cNvSpPr>
              <p:nvPr/>
            </p:nvSpPr>
            <p:spPr bwMode="auto">
              <a:xfrm>
                <a:off x="4544" y="1364"/>
                <a:ext cx="2185" cy="1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/>
                <a:r>
                  <a:rPr lang="uk-UA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Т</a:t>
                </a:r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uk-UA" sz="1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k-UA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(Треті країни)</a:t>
                </a:r>
                <a:endParaRPr lang="uk-UA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6" name="Freeform 61"/>
            <p:cNvSpPr>
              <a:spLocks/>
            </p:cNvSpPr>
            <p:nvPr/>
          </p:nvSpPr>
          <p:spPr bwMode="auto">
            <a:xfrm rot="10800000">
              <a:off x="1979356" y="3250565"/>
              <a:ext cx="937260" cy="194310"/>
            </a:xfrm>
            <a:custGeom>
              <a:avLst/>
              <a:gdLst>
                <a:gd name="T0" fmla="+- 0 3520 3120"/>
                <a:gd name="T1" fmla="*/ T0 w 1476"/>
                <a:gd name="T2" fmla="+- 0 2601 2601"/>
                <a:gd name="T3" fmla="*/ 2601 h 800"/>
                <a:gd name="T4" fmla="+- 0 3120 3120"/>
                <a:gd name="T5" fmla="*/ T4 w 1476"/>
                <a:gd name="T6" fmla="+- 0 3000 2601"/>
                <a:gd name="T7" fmla="*/ 3000 h 800"/>
                <a:gd name="T8" fmla="+- 0 3520 3120"/>
                <a:gd name="T9" fmla="*/ T8 w 1476"/>
                <a:gd name="T10" fmla="+- 0 3400 2601"/>
                <a:gd name="T11" fmla="*/ 3400 h 800"/>
                <a:gd name="T12" fmla="+- 0 3520 3120"/>
                <a:gd name="T13" fmla="*/ T12 w 1476"/>
                <a:gd name="T14" fmla="+- 0 3240 2601"/>
                <a:gd name="T15" fmla="*/ 3240 h 800"/>
                <a:gd name="T16" fmla="+- 0 4596 3120"/>
                <a:gd name="T17" fmla="*/ T16 w 1476"/>
                <a:gd name="T18" fmla="+- 0 3240 2601"/>
                <a:gd name="T19" fmla="*/ 3240 h 800"/>
                <a:gd name="T20" fmla="+- 0 4596 3120"/>
                <a:gd name="T21" fmla="*/ T20 w 1476"/>
                <a:gd name="T22" fmla="+- 0 2761 2601"/>
                <a:gd name="T23" fmla="*/ 2761 h 800"/>
                <a:gd name="T24" fmla="+- 0 3520 3120"/>
                <a:gd name="T25" fmla="*/ T24 w 1476"/>
                <a:gd name="T26" fmla="+- 0 2761 2601"/>
                <a:gd name="T27" fmla="*/ 2761 h 800"/>
                <a:gd name="T28" fmla="+- 0 3520 3120"/>
                <a:gd name="T29" fmla="*/ T28 w 1476"/>
                <a:gd name="T30" fmla="+- 0 2601 2601"/>
                <a:gd name="T31" fmla="*/ 2601 h 8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476" h="800">
                  <a:moveTo>
                    <a:pt x="400" y="0"/>
                  </a:moveTo>
                  <a:lnTo>
                    <a:pt x="0" y="399"/>
                  </a:lnTo>
                  <a:lnTo>
                    <a:pt x="400" y="799"/>
                  </a:lnTo>
                  <a:lnTo>
                    <a:pt x="400" y="639"/>
                  </a:lnTo>
                  <a:lnTo>
                    <a:pt x="1476" y="639"/>
                  </a:lnTo>
                  <a:lnTo>
                    <a:pt x="1476" y="160"/>
                  </a:lnTo>
                  <a:lnTo>
                    <a:pt x="400" y="160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5FA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3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8100392" y="5949280"/>
            <a:ext cx="762000" cy="36512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9</a:t>
            </a:r>
            <a:endParaRPr lang="uk-UA" dirty="0"/>
          </a:p>
        </p:txBody>
      </p:sp>
      <p:pic>
        <p:nvPicPr>
          <p:cNvPr id="23" name="Picture 2" descr="D:\GLMNTS\NCP HORIZON 2020- MARIE CURIE\Logo, pictures\N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146" y="34551"/>
            <a:ext cx="1827439" cy="80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16"/>
          <p:cNvSpPr txBox="1">
            <a:spLocks/>
          </p:cNvSpPr>
          <p:nvPr/>
        </p:nvSpPr>
        <p:spPr>
          <a:xfrm>
            <a:off x="500034" y="928670"/>
            <a:ext cx="8286808" cy="424338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en-US" alt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endParaRPr kumimoji="0" lang="en-US" alt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55576" y="830664"/>
            <a:ext cx="735438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  <a:r>
              <a:rPr lang="uk-UA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755576" y="1412776"/>
            <a:ext cx="81752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Тривалість відрядження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інімум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місяць</a:t>
            </a:r>
          </a:p>
          <a:p>
            <a:pPr marL="914400" lvl="5">
              <a:lnSpc>
                <a:spcPct val="150000"/>
              </a:lnSpc>
            </a:pPr>
            <a:r>
              <a:rPr lang="uk-UA" sz="1600" i="1" dirty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одне відрядження</a:t>
            </a: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14400" lvl="5">
              <a:lnSpc>
                <a:spcPct val="150000"/>
              </a:lnSpc>
            </a:pP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можливість розбиття на періоди;</a:t>
            </a:r>
          </a:p>
          <a:p>
            <a:pPr marL="914400" lvl="5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максимум – 12 місяців</a:t>
            </a:r>
            <a:endParaRPr lang="uk-UA" sz="1600" i="1" dirty="0" smtClean="0">
              <a:solidFill>
                <a:srgbClr val="005E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одного працівника;</a:t>
            </a:r>
          </a:p>
          <a:p>
            <a:pPr lvl="2">
              <a:lnSpc>
                <a:spcPct val="150000"/>
              </a:lnSpc>
            </a:pPr>
            <a:r>
              <a:rPr lang="uk-UA" sz="1600" i="1" dirty="0" smtClean="0">
                <a:solidFill>
                  <a:srgbClr val="005E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весь період виконання проекту.</a:t>
            </a:r>
          </a:p>
          <a:p>
            <a:pPr lvl="3"/>
            <a:endParaRPr lang="uk-UA" sz="1600" i="1" dirty="0">
              <a:solidFill>
                <a:srgbClr val="005E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0" y="458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uk-U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alt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</a:br>
            <a:endParaRPr kumimoji="0" lang="en-US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790390" y="4941168"/>
            <a:ext cx="73820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 </a:t>
            </a:r>
            <a:r>
              <a:rPr lang="uk-UA" sz="1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тривалість проекту — до 48 місяців</a:t>
            </a:r>
            <a:r>
              <a:rPr lang="uk-UA" sz="1600" dirty="0" smtClean="0"/>
              <a:t>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5958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9397</TotalTime>
  <Words>878</Words>
  <Application>Microsoft Office PowerPoint</Application>
  <PresentationFormat>Экран (4:3)</PresentationFormat>
  <Paragraphs>249</Paragraphs>
  <Slides>17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Impact</vt:lpstr>
      <vt:lpstr>Times New Roman</vt:lpstr>
      <vt:lpstr>Verdana</vt:lpstr>
      <vt:lpstr>Wingdings</vt:lpstr>
      <vt:lpstr>NewsPrint</vt:lpstr>
      <vt:lpstr>Національний університет «Львівська політехніка»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НКП «Дії Марії Кюрі для розвитку навичок, навчання та кар'єри» Національного університету  «Львівська політехніка»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123</cp:lastModifiedBy>
  <cp:revision>951</cp:revision>
  <cp:lastPrinted>2018-10-22T14:06:35Z</cp:lastPrinted>
  <dcterms:created xsi:type="dcterms:W3CDTF">2010-02-23T11:30:32Z</dcterms:created>
  <dcterms:modified xsi:type="dcterms:W3CDTF">2019-06-05T08:52:59Z</dcterms:modified>
</cp:coreProperties>
</file>